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267" r:id="rId3"/>
    <p:sldId id="266" r:id="rId4"/>
    <p:sldId id="324" r:id="rId5"/>
    <p:sldId id="326" r:id="rId6"/>
    <p:sldId id="325" r:id="rId7"/>
    <p:sldId id="329" r:id="rId8"/>
    <p:sldId id="327" r:id="rId9"/>
    <p:sldId id="328" r:id="rId10"/>
    <p:sldId id="330" r:id="rId11"/>
    <p:sldId id="331" r:id="rId12"/>
    <p:sldId id="332" r:id="rId13"/>
    <p:sldId id="333" r:id="rId14"/>
    <p:sldId id="334" r:id="rId15"/>
    <p:sldId id="335" r:id="rId16"/>
    <p:sldId id="336" r:id="rId17"/>
    <p:sldId id="337" r:id="rId18"/>
    <p:sldId id="338" r:id="rId19"/>
    <p:sldId id="339" r:id="rId20"/>
    <p:sldId id="340"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259"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8"/>
    <p:restoredTop sz="89958"/>
  </p:normalViewPr>
  <p:slideViewPr>
    <p:cSldViewPr>
      <p:cViewPr>
        <p:scale>
          <a:sx n="112" d="100"/>
          <a:sy n="112" d="100"/>
        </p:scale>
        <p:origin x="2064"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2017/11/2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629600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D83B2-44BE-5F4B-BF38-5A77259B799A}" type="datetimeFigureOut">
              <a:t>2017/11/2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19540-0059-A042-A114-6BC31F195DDA}" type="slidenum">
              <a:t>‹#›</a:t>
            </a:fld>
            <a:endParaRPr kumimoji="1" lang="zh-CN" altLang="en-US"/>
          </a:p>
        </p:txBody>
      </p:sp>
    </p:spTree>
    <p:extLst>
      <p:ext uri="{BB962C8B-B14F-4D97-AF65-F5344CB8AC3E}">
        <p14:creationId xmlns:p14="http://schemas.microsoft.com/office/powerpoint/2010/main" val="592502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cs.toronto.edu/~kriz/cifar.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a:t>
            </a:fld>
            <a:endParaRPr lang="zh-CN" altLang="en-US"/>
          </a:p>
        </p:txBody>
      </p:sp>
    </p:spTree>
    <p:extLst>
      <p:ext uri="{BB962C8B-B14F-4D97-AF65-F5344CB8AC3E}">
        <p14:creationId xmlns:p14="http://schemas.microsoft.com/office/powerpoint/2010/main" val="10655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a:solidFill>
                  <a:schemeClr val="tx1"/>
                </a:solidFill>
                <a:effectLst/>
                <a:latin typeface="+mn-lt"/>
                <a:ea typeface="+mn-ea"/>
                <a:cs typeface="+mn-cs"/>
                <a:hlinkClick r:id="rId3"/>
              </a:rPr>
              <a:t>https://www.cs.toronto.edu/~kriz/cifar.html</a:t>
            </a:r>
            <a:endParaRPr kumimoji="1" lang="zh-CN" altLang="en-US"/>
          </a:p>
        </p:txBody>
      </p:sp>
      <p:sp>
        <p:nvSpPr>
          <p:cNvPr id="4" name="幻灯片编号占位符 3"/>
          <p:cNvSpPr>
            <a:spLocks noGrp="1"/>
          </p:cNvSpPr>
          <p:nvPr>
            <p:ph type="sldNum" sz="quarter" idx="10"/>
          </p:nvPr>
        </p:nvSpPr>
        <p:spPr/>
        <p:txBody>
          <a:bodyPr/>
          <a:lstStyle/>
          <a:p>
            <a:fld id="{1F919540-0059-A042-A114-6BC31F195DDA}" type="slidenum">
              <a:rPr lang="uk-UA"/>
              <a:t>5</a:t>
            </a:fld>
            <a:endParaRPr kumimoji="1" lang="uk-UA" altLang="zh-CN"/>
          </a:p>
        </p:txBody>
      </p:sp>
    </p:spTree>
    <p:extLst>
      <p:ext uri="{BB962C8B-B14F-4D97-AF65-F5344CB8AC3E}">
        <p14:creationId xmlns:p14="http://schemas.microsoft.com/office/powerpoint/2010/main" val="182009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电影数据集：</a:t>
            </a:r>
            <a:r>
              <a:rPr kumimoji="1" lang="en-US" altLang="zh-CN"/>
              <a:t>https://grouplens.org/datasets/movielens/</a:t>
            </a:r>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61</a:t>
            </a:fld>
            <a:endParaRPr lang="zh-CN" altLang="en-US"/>
          </a:p>
        </p:txBody>
      </p:sp>
    </p:spTree>
    <p:extLst>
      <p:ext uri="{BB962C8B-B14F-4D97-AF65-F5344CB8AC3E}">
        <p14:creationId xmlns:p14="http://schemas.microsoft.com/office/powerpoint/2010/main" val="604371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74638"/>
            <a:ext cx="8229600" cy="1143000"/>
          </a:xfrm>
          <a:prstGeom prst="rect">
            <a:avLst/>
          </a:prstGeom>
        </p:spPr>
        <p:txBody>
          <a:bodyPr/>
          <a:lstStyle/>
          <a:p>
            <a:r>
              <a:rPr lang="zh-CN" altLang="en-US"/>
              <a:t>此处输入专题名称</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2017/11/2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extLst>
      <p:ext uri="{BB962C8B-B14F-4D97-AF65-F5344CB8AC3E}">
        <p14:creationId xmlns:p14="http://schemas.microsoft.com/office/powerpoint/2010/main" val="18625847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2017/11/2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80.png"/><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14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20.png"/><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220069" y="2660688"/>
            <a:ext cx="6694268" cy="830997"/>
          </a:xfrm>
          <a:prstGeom prst="rect">
            <a:avLst/>
          </a:prstGeom>
          <a:noFill/>
        </p:spPr>
        <p:txBody>
          <a:bodyPr wrap="none" rtlCol="0" anchor="ctr">
            <a:spAutoFit/>
          </a:bodyPr>
          <a:lstStyle/>
          <a:p>
            <a:pPr algn="ctr"/>
            <a:r>
              <a:rPr lang="en-US" altLang="zh-CN" sz="4800" b="1" dirty="0">
                <a:solidFill>
                  <a:schemeClr val="bg1"/>
                </a:solidFill>
                <a:latin typeface="微软雅黑" pitchFamily="34" charset="-122"/>
                <a:ea typeface="微软雅黑" pitchFamily="34" charset="-122"/>
              </a:rPr>
              <a:t>Tensorflow</a:t>
            </a:r>
            <a:r>
              <a:rPr lang="zh-CN" altLang="en-US" sz="4800" b="1" dirty="0">
                <a:solidFill>
                  <a:schemeClr val="bg1"/>
                </a:solidFill>
                <a:latin typeface="微软雅黑" pitchFamily="34" charset="-122"/>
                <a:ea typeface="微软雅黑" pitchFamily="34" charset="-122"/>
              </a:rPr>
              <a:t>与深度学习</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7824" y="980728"/>
            <a:ext cx="3390031" cy="584775"/>
          </a:xfrm>
          <a:prstGeom prst="rect">
            <a:avLst/>
          </a:prstGeom>
        </p:spPr>
        <p:txBody>
          <a:bodyPr wrap="none">
            <a:spAutoFit/>
          </a:bodyPr>
          <a:lstStyle/>
          <a:p>
            <a:r>
              <a:rPr lang="zh-CN" altLang="en-US" sz="3200">
                <a:solidFill>
                  <a:srgbClr val="0070C0"/>
                </a:solidFill>
                <a:latin typeface="Helvetica Neue" charset="0"/>
              </a:rPr>
              <a:t>分布式</a:t>
            </a:r>
            <a:r>
              <a:rPr lang="en-US" altLang="zh-CN" sz="3200">
                <a:solidFill>
                  <a:srgbClr val="0070C0"/>
                </a:solidFill>
                <a:latin typeface="Helvetica Neue" charset="0"/>
              </a:rPr>
              <a:t>Tensorflow</a:t>
            </a:r>
          </a:p>
        </p:txBody>
      </p:sp>
      <p:sp>
        <p:nvSpPr>
          <p:cNvPr id="3" name="矩形 2"/>
          <p:cNvSpPr/>
          <p:nvPr/>
        </p:nvSpPr>
        <p:spPr>
          <a:xfrm>
            <a:off x="1259632" y="2852936"/>
            <a:ext cx="7128792" cy="1200329"/>
          </a:xfrm>
          <a:prstGeom prst="rect">
            <a:avLst/>
          </a:prstGeom>
        </p:spPr>
        <p:txBody>
          <a:bodyPr wrap="square">
            <a:spAutoFit/>
          </a:bodyPr>
          <a:lstStyle/>
          <a:p>
            <a:r>
              <a:rPr lang="zh-CN" altLang="en-US" b="0" i="0">
                <a:solidFill>
                  <a:srgbClr val="333333"/>
                </a:solidFill>
                <a:effectLst/>
                <a:latin typeface="Helvetica Neue" charset="0"/>
              </a:rPr>
              <a:t>分布式</a:t>
            </a:r>
            <a:r>
              <a:rPr lang="en-US" altLang="zh-CN" b="0" i="0">
                <a:solidFill>
                  <a:srgbClr val="333333"/>
                </a:solidFill>
                <a:effectLst/>
                <a:latin typeface="Helvetica Neue" charset="0"/>
              </a:rPr>
              <a:t>Tensorflow</a:t>
            </a:r>
            <a:r>
              <a:rPr lang="zh-CN" altLang="en-US" b="0" i="0">
                <a:solidFill>
                  <a:srgbClr val="333333"/>
                </a:solidFill>
                <a:effectLst/>
                <a:latin typeface="Helvetica Neue" charset="0"/>
              </a:rPr>
              <a:t>是由高性能的</a:t>
            </a:r>
            <a:r>
              <a:rPr lang="en-US" altLang="zh-CN" b="0" i="0">
                <a:solidFill>
                  <a:srgbClr val="333333"/>
                </a:solidFill>
                <a:effectLst/>
                <a:latin typeface="Helvetica Neue" charset="0"/>
              </a:rPr>
              <a:t>gRPC</a:t>
            </a:r>
            <a:r>
              <a:rPr lang="zh-CN" altLang="en-US" b="0" i="0">
                <a:solidFill>
                  <a:srgbClr val="333333"/>
                </a:solidFill>
                <a:effectLst/>
                <a:latin typeface="Helvetica Neue" charset="0"/>
              </a:rPr>
              <a:t>框架作为底层技术来支持的。这是一个通信框架</a:t>
            </a:r>
            <a:r>
              <a:rPr lang="en-US" altLang="zh-CN" b="0" i="0">
                <a:solidFill>
                  <a:srgbClr val="333333"/>
                </a:solidFill>
                <a:effectLst/>
                <a:latin typeface="Helvetica Neue" charset="0"/>
              </a:rPr>
              <a:t>gRPC(google remote procedure call)</a:t>
            </a:r>
            <a:r>
              <a:rPr lang="zh-CN" altLang="en-US" b="0" i="0">
                <a:solidFill>
                  <a:srgbClr val="333333"/>
                </a:solidFill>
                <a:effectLst/>
                <a:latin typeface="Helvetica Neue" charset="0"/>
              </a:rPr>
              <a:t>，是一个高性能、跨平台的</a:t>
            </a:r>
            <a:r>
              <a:rPr lang="en-US" altLang="zh-CN" b="0" i="0">
                <a:solidFill>
                  <a:srgbClr val="333333"/>
                </a:solidFill>
                <a:effectLst/>
                <a:latin typeface="Helvetica Neue" charset="0"/>
              </a:rPr>
              <a:t>RPC</a:t>
            </a:r>
            <a:r>
              <a:rPr lang="zh-CN" altLang="en-US" b="0" i="0">
                <a:solidFill>
                  <a:srgbClr val="333333"/>
                </a:solidFill>
                <a:effectLst/>
                <a:latin typeface="Helvetica Neue" charset="0"/>
              </a:rPr>
              <a:t>框架。</a:t>
            </a:r>
            <a:r>
              <a:rPr lang="en-US" altLang="zh-CN" b="0" i="0">
                <a:solidFill>
                  <a:srgbClr val="333333"/>
                </a:solidFill>
                <a:effectLst/>
                <a:latin typeface="Helvetica Neue" charset="0"/>
              </a:rPr>
              <a:t>RPC</a:t>
            </a:r>
            <a:r>
              <a:rPr lang="zh-CN" altLang="en-US" b="0" i="0">
                <a:solidFill>
                  <a:srgbClr val="333333"/>
                </a:solidFill>
                <a:effectLst/>
                <a:latin typeface="Helvetica Neue" charset="0"/>
              </a:rPr>
              <a:t>协议，即远程过程调用协议，是指通过网络从远程计算机程序上请求服务。</a:t>
            </a:r>
            <a:endParaRPr lang="zh-CN" altLang="en-US"/>
          </a:p>
        </p:txBody>
      </p:sp>
    </p:spTree>
    <p:extLst>
      <p:ext uri="{BB962C8B-B14F-4D97-AF65-F5344CB8AC3E}">
        <p14:creationId xmlns:p14="http://schemas.microsoft.com/office/powerpoint/2010/main" val="156356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9872" y="812686"/>
            <a:ext cx="2236510" cy="584775"/>
          </a:xfrm>
          <a:prstGeom prst="rect">
            <a:avLst/>
          </a:prstGeom>
        </p:spPr>
        <p:txBody>
          <a:bodyPr wrap="none">
            <a:spAutoFit/>
          </a:bodyPr>
          <a:lstStyle/>
          <a:p>
            <a:r>
              <a:rPr lang="zh-CN" altLang="en-US" sz="3200">
                <a:solidFill>
                  <a:srgbClr val="0070C0"/>
                </a:solidFill>
                <a:latin typeface="Helvetica Neue" charset="0"/>
              </a:rPr>
              <a:t>分布式原理</a:t>
            </a:r>
            <a:endParaRPr lang="en-US" altLang="zh-CN" sz="3200">
              <a:solidFill>
                <a:srgbClr val="0070C0"/>
              </a:solidFill>
              <a:latin typeface="Helvetica Neue" charset="0"/>
            </a:endParaRPr>
          </a:p>
        </p:txBody>
      </p:sp>
      <p:pic>
        <p:nvPicPr>
          <p:cNvPr id="4" name="图片 3"/>
          <p:cNvPicPr>
            <a:picLocks noChangeAspect="1"/>
          </p:cNvPicPr>
          <p:nvPr/>
        </p:nvPicPr>
        <p:blipFill>
          <a:blip r:embed="rId2"/>
          <a:stretch>
            <a:fillRect/>
          </a:stretch>
        </p:blipFill>
        <p:spPr>
          <a:xfrm>
            <a:off x="499288" y="2851832"/>
            <a:ext cx="1224136" cy="1107962"/>
          </a:xfrm>
          <a:prstGeom prst="rect">
            <a:avLst/>
          </a:prstGeom>
        </p:spPr>
      </p:pic>
      <p:sp>
        <p:nvSpPr>
          <p:cNvPr id="5" name="矩形 4"/>
          <p:cNvSpPr/>
          <p:nvPr/>
        </p:nvSpPr>
        <p:spPr>
          <a:xfrm>
            <a:off x="755576" y="5301208"/>
            <a:ext cx="1415772" cy="461665"/>
          </a:xfrm>
          <a:prstGeom prst="rect">
            <a:avLst/>
          </a:prstGeom>
        </p:spPr>
        <p:txBody>
          <a:bodyPr wrap="none">
            <a:spAutoFit/>
          </a:bodyPr>
          <a:lstStyle/>
          <a:p>
            <a:r>
              <a:rPr lang="zh-CN" altLang="en-US" sz="2400">
                <a:solidFill>
                  <a:srgbClr val="0070C0"/>
                </a:solidFill>
                <a:latin typeface="Helvetica Neue" charset="0"/>
              </a:rPr>
              <a:t>单机多卡</a:t>
            </a:r>
            <a:endParaRPr lang="en-US" altLang="zh-CN" sz="2400">
              <a:solidFill>
                <a:srgbClr val="0070C0"/>
              </a:solidFill>
              <a:latin typeface="Helvetica Neue" charset="0"/>
            </a:endParaRPr>
          </a:p>
        </p:txBody>
      </p:sp>
      <p:sp>
        <p:nvSpPr>
          <p:cNvPr id="6" name="文本框 5"/>
          <p:cNvSpPr txBox="1"/>
          <p:nvPr/>
        </p:nvSpPr>
        <p:spPr>
          <a:xfrm>
            <a:off x="1946692" y="3156232"/>
            <a:ext cx="300082" cy="369332"/>
          </a:xfrm>
          <a:prstGeom prst="rect">
            <a:avLst/>
          </a:prstGeom>
          <a:noFill/>
        </p:spPr>
        <p:txBody>
          <a:bodyPr wrap="none" rtlCol="0">
            <a:spAutoFit/>
          </a:bodyPr>
          <a:lstStyle/>
          <a:p>
            <a:r>
              <a:rPr kumimoji="1" lang="en-US" altLang="zh-CN"/>
              <a:t>+</a:t>
            </a:r>
            <a:endParaRPr kumimoji="1" lang="zh-CN" altLang="en-US"/>
          </a:p>
        </p:txBody>
      </p:sp>
      <p:pic>
        <p:nvPicPr>
          <p:cNvPr id="7" name="图片 6"/>
          <p:cNvPicPr>
            <a:picLocks noChangeAspect="1"/>
          </p:cNvPicPr>
          <p:nvPr/>
        </p:nvPicPr>
        <p:blipFill>
          <a:blip r:embed="rId3"/>
          <a:stretch>
            <a:fillRect/>
          </a:stretch>
        </p:blipFill>
        <p:spPr>
          <a:xfrm>
            <a:off x="2342030" y="2132856"/>
            <a:ext cx="892481" cy="916056"/>
          </a:xfrm>
          <a:prstGeom prst="rect">
            <a:avLst/>
          </a:prstGeom>
        </p:spPr>
      </p:pic>
      <p:pic>
        <p:nvPicPr>
          <p:cNvPr id="8" name="图片 7"/>
          <p:cNvPicPr>
            <a:picLocks noChangeAspect="1"/>
          </p:cNvPicPr>
          <p:nvPr/>
        </p:nvPicPr>
        <p:blipFill>
          <a:blip r:embed="rId3"/>
          <a:stretch>
            <a:fillRect/>
          </a:stretch>
        </p:blipFill>
        <p:spPr>
          <a:xfrm>
            <a:off x="2342029" y="3156232"/>
            <a:ext cx="892481" cy="916056"/>
          </a:xfrm>
          <a:prstGeom prst="rect">
            <a:avLst/>
          </a:prstGeom>
        </p:spPr>
      </p:pic>
      <p:pic>
        <p:nvPicPr>
          <p:cNvPr id="9" name="图片 8"/>
          <p:cNvPicPr>
            <a:picLocks noChangeAspect="1"/>
          </p:cNvPicPr>
          <p:nvPr/>
        </p:nvPicPr>
        <p:blipFill>
          <a:blip r:embed="rId3"/>
          <a:stretch>
            <a:fillRect/>
          </a:stretch>
        </p:blipFill>
        <p:spPr>
          <a:xfrm>
            <a:off x="2342028" y="4232372"/>
            <a:ext cx="892481" cy="916056"/>
          </a:xfrm>
          <a:prstGeom prst="rect">
            <a:avLst/>
          </a:prstGeom>
        </p:spPr>
      </p:pic>
      <p:sp>
        <p:nvSpPr>
          <p:cNvPr id="10" name="矩形 9"/>
          <p:cNvSpPr/>
          <p:nvPr/>
        </p:nvSpPr>
        <p:spPr>
          <a:xfrm>
            <a:off x="5831159" y="5532040"/>
            <a:ext cx="2499402" cy="461665"/>
          </a:xfrm>
          <a:prstGeom prst="rect">
            <a:avLst/>
          </a:prstGeom>
        </p:spPr>
        <p:txBody>
          <a:bodyPr wrap="none">
            <a:spAutoFit/>
          </a:bodyPr>
          <a:lstStyle/>
          <a:p>
            <a:r>
              <a:rPr lang="zh-CN" altLang="en-US" sz="2400">
                <a:solidFill>
                  <a:srgbClr val="0070C0"/>
                </a:solidFill>
                <a:latin typeface="Helvetica Neue" charset="0"/>
              </a:rPr>
              <a:t>多机多卡</a:t>
            </a:r>
            <a:r>
              <a:rPr lang="en-US" altLang="zh-CN" sz="2400">
                <a:solidFill>
                  <a:srgbClr val="0070C0"/>
                </a:solidFill>
                <a:latin typeface="Helvetica Neue" charset="0"/>
              </a:rPr>
              <a:t>(</a:t>
            </a:r>
            <a:r>
              <a:rPr lang="zh-CN" altLang="en-US" sz="2400">
                <a:solidFill>
                  <a:srgbClr val="0070C0"/>
                </a:solidFill>
                <a:latin typeface="Helvetica Neue" charset="0"/>
              </a:rPr>
              <a:t>分布式</a:t>
            </a:r>
            <a:r>
              <a:rPr lang="en-US" altLang="zh-CN" sz="2400">
                <a:solidFill>
                  <a:srgbClr val="0070C0"/>
                </a:solidFill>
                <a:latin typeface="Helvetica Neue" charset="0"/>
              </a:rPr>
              <a:t>)</a:t>
            </a:r>
          </a:p>
        </p:txBody>
      </p:sp>
      <p:pic>
        <p:nvPicPr>
          <p:cNvPr id="11" name="图片 10"/>
          <p:cNvPicPr>
            <a:picLocks noChangeAspect="1"/>
          </p:cNvPicPr>
          <p:nvPr/>
        </p:nvPicPr>
        <p:blipFill>
          <a:blip r:embed="rId2"/>
          <a:stretch>
            <a:fillRect/>
          </a:stretch>
        </p:blipFill>
        <p:spPr>
          <a:xfrm>
            <a:off x="5563596" y="2395096"/>
            <a:ext cx="1224136" cy="1107962"/>
          </a:xfrm>
          <a:prstGeom prst="rect">
            <a:avLst/>
          </a:prstGeom>
        </p:spPr>
      </p:pic>
      <p:sp>
        <p:nvSpPr>
          <p:cNvPr id="12" name="文本框 11"/>
          <p:cNvSpPr txBox="1"/>
          <p:nvPr/>
        </p:nvSpPr>
        <p:spPr>
          <a:xfrm>
            <a:off x="7042747" y="3193579"/>
            <a:ext cx="300082" cy="369332"/>
          </a:xfrm>
          <a:prstGeom prst="rect">
            <a:avLst/>
          </a:prstGeom>
          <a:noFill/>
        </p:spPr>
        <p:txBody>
          <a:bodyPr wrap="none" rtlCol="0">
            <a:spAutoFit/>
          </a:bodyPr>
          <a:lstStyle/>
          <a:p>
            <a:r>
              <a:rPr kumimoji="1" lang="en-US" altLang="zh-CN"/>
              <a:t>+</a:t>
            </a:r>
            <a:endParaRPr kumimoji="1" lang="zh-CN" altLang="en-US"/>
          </a:p>
        </p:txBody>
      </p:sp>
      <p:pic>
        <p:nvPicPr>
          <p:cNvPr id="13" name="图片 12"/>
          <p:cNvPicPr>
            <a:picLocks noChangeAspect="1"/>
          </p:cNvPicPr>
          <p:nvPr/>
        </p:nvPicPr>
        <p:blipFill>
          <a:blip r:embed="rId3"/>
          <a:stretch>
            <a:fillRect/>
          </a:stretch>
        </p:blipFill>
        <p:spPr>
          <a:xfrm>
            <a:off x="7438082" y="2478390"/>
            <a:ext cx="892481" cy="916056"/>
          </a:xfrm>
          <a:prstGeom prst="rect">
            <a:avLst/>
          </a:prstGeom>
        </p:spPr>
      </p:pic>
      <p:pic>
        <p:nvPicPr>
          <p:cNvPr id="14" name="图片 13"/>
          <p:cNvPicPr>
            <a:picLocks noChangeAspect="1"/>
          </p:cNvPicPr>
          <p:nvPr/>
        </p:nvPicPr>
        <p:blipFill>
          <a:blip r:embed="rId3"/>
          <a:stretch>
            <a:fillRect/>
          </a:stretch>
        </p:blipFill>
        <p:spPr>
          <a:xfrm>
            <a:off x="7438081" y="3501766"/>
            <a:ext cx="892481" cy="916056"/>
          </a:xfrm>
          <a:prstGeom prst="rect">
            <a:avLst/>
          </a:prstGeom>
        </p:spPr>
      </p:pic>
      <p:pic>
        <p:nvPicPr>
          <p:cNvPr id="15" name="图片 14"/>
          <p:cNvPicPr>
            <a:picLocks noChangeAspect="1"/>
          </p:cNvPicPr>
          <p:nvPr/>
        </p:nvPicPr>
        <p:blipFill>
          <a:blip r:embed="rId3"/>
          <a:stretch>
            <a:fillRect/>
          </a:stretch>
        </p:blipFill>
        <p:spPr>
          <a:xfrm>
            <a:off x="7438080" y="4577906"/>
            <a:ext cx="892481" cy="916056"/>
          </a:xfrm>
          <a:prstGeom prst="rect">
            <a:avLst/>
          </a:prstGeom>
        </p:spPr>
      </p:pic>
      <p:pic>
        <p:nvPicPr>
          <p:cNvPr id="16" name="图片 15"/>
          <p:cNvPicPr>
            <a:picLocks noChangeAspect="1"/>
          </p:cNvPicPr>
          <p:nvPr/>
        </p:nvPicPr>
        <p:blipFill>
          <a:blip r:embed="rId2"/>
          <a:stretch>
            <a:fillRect/>
          </a:stretch>
        </p:blipFill>
        <p:spPr>
          <a:xfrm>
            <a:off x="5584374" y="3672810"/>
            <a:ext cx="1224136" cy="1107962"/>
          </a:xfrm>
          <a:prstGeom prst="rect">
            <a:avLst/>
          </a:prstGeom>
        </p:spPr>
      </p:pic>
      <p:pic>
        <p:nvPicPr>
          <p:cNvPr id="17" name="图片 16"/>
          <p:cNvPicPr>
            <a:picLocks noChangeAspect="1"/>
          </p:cNvPicPr>
          <p:nvPr/>
        </p:nvPicPr>
        <p:blipFill>
          <a:blip r:embed="rId3"/>
          <a:stretch>
            <a:fillRect/>
          </a:stretch>
        </p:blipFill>
        <p:spPr>
          <a:xfrm>
            <a:off x="7367023" y="1397461"/>
            <a:ext cx="892481" cy="916056"/>
          </a:xfrm>
          <a:prstGeom prst="rect">
            <a:avLst/>
          </a:prstGeom>
        </p:spPr>
      </p:pic>
    </p:spTree>
    <p:extLst>
      <p:ext uri="{BB962C8B-B14F-4D97-AF65-F5344CB8AC3E}">
        <p14:creationId xmlns:p14="http://schemas.microsoft.com/office/powerpoint/2010/main" val="2143620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03648" y="1412776"/>
            <a:ext cx="6466328" cy="3687012"/>
          </a:xfrm>
          <a:prstGeom prst="rect">
            <a:avLst/>
          </a:prstGeom>
        </p:spPr>
      </p:pic>
    </p:spTree>
    <p:extLst>
      <p:ext uri="{BB962C8B-B14F-4D97-AF65-F5344CB8AC3E}">
        <p14:creationId xmlns:p14="http://schemas.microsoft.com/office/powerpoint/2010/main" val="1641728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3768" y="764704"/>
            <a:ext cx="4288353" cy="584775"/>
          </a:xfrm>
          <a:prstGeom prst="rect">
            <a:avLst/>
          </a:prstGeom>
        </p:spPr>
        <p:txBody>
          <a:bodyPr wrap="none">
            <a:spAutoFit/>
          </a:bodyPr>
          <a:lstStyle/>
          <a:p>
            <a:r>
              <a:rPr lang="zh-CN" altLang="en-US" sz="3200">
                <a:solidFill>
                  <a:srgbClr val="0070C0"/>
                </a:solidFill>
                <a:latin typeface="Helvetica Neue" charset="0"/>
              </a:rPr>
              <a:t>多机多卡分布式的架构</a:t>
            </a:r>
            <a:endParaRPr lang="en-US" altLang="zh-CN" sz="3200">
              <a:solidFill>
                <a:srgbClr val="0070C0"/>
              </a:solidFill>
              <a:latin typeface="Helvetica Neue" charset="0"/>
            </a:endParaRPr>
          </a:p>
        </p:txBody>
      </p:sp>
      <p:sp>
        <p:nvSpPr>
          <p:cNvPr id="4" name="矩形 3"/>
          <p:cNvSpPr/>
          <p:nvPr/>
        </p:nvSpPr>
        <p:spPr>
          <a:xfrm>
            <a:off x="2092725" y="2731836"/>
            <a:ext cx="1008112" cy="79208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集群</a:t>
            </a:r>
          </a:p>
        </p:txBody>
      </p:sp>
      <p:cxnSp>
        <p:nvCxnSpPr>
          <p:cNvPr id="6" name="直线箭头连接符 5"/>
          <p:cNvCxnSpPr/>
          <p:nvPr/>
        </p:nvCxnSpPr>
        <p:spPr>
          <a:xfrm flipV="1">
            <a:off x="3316861" y="2227780"/>
            <a:ext cx="1296144"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a:off x="3354961" y="3397910"/>
            <a:ext cx="1258044" cy="5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ext uri="{D42A27DB-BD31-4B8C-83A1-F6EECF244321}">
                <p14:modId xmlns:p14="http://schemas.microsoft.com/office/powerpoint/2010/main" val="1543588250"/>
              </p:ext>
            </p:extLst>
          </p:nvPr>
        </p:nvGraphicFramePr>
        <p:xfrm>
          <a:off x="4829029" y="1628800"/>
          <a:ext cx="1944216" cy="1504534"/>
        </p:xfrm>
        <a:graphic>
          <a:graphicData uri="http://schemas.openxmlformats.org/drawingml/2006/table">
            <a:tbl>
              <a:tblPr firstRow="1" bandRow="1">
                <a:tableStyleId>{5C22544A-7EE6-4342-B048-85BDC9FD1C3A}</a:tableStyleId>
              </a:tblPr>
              <a:tblGrid>
                <a:gridCol w="1944216"/>
              </a:tblGrid>
              <a:tr h="432227">
                <a:tc>
                  <a:txBody>
                    <a:bodyPr/>
                    <a:lstStyle/>
                    <a:p>
                      <a:pPr algn="ctr"/>
                      <a:r>
                        <a:rPr lang="zh-CN" altLang="en-US"/>
                        <a:t>参数作业</a:t>
                      </a:r>
                      <a:r>
                        <a:rPr lang="en-US" altLang="zh-CN"/>
                        <a:t>(parameter</a:t>
                      </a:r>
                      <a:r>
                        <a:rPr lang="zh-CN" altLang="en-US"/>
                        <a:t> </a:t>
                      </a:r>
                      <a:r>
                        <a:rPr lang="en-US" altLang="zh-CN"/>
                        <a:t>job)</a:t>
                      </a:r>
                      <a:endParaRPr lang="zh-CN" altLang="en-US"/>
                    </a:p>
                  </a:txBody>
                  <a:tcPr/>
                </a:tc>
              </a:tr>
              <a:tr h="432227">
                <a:tc>
                  <a:txBody>
                    <a:bodyPr/>
                    <a:lstStyle/>
                    <a:p>
                      <a:pPr algn="ctr"/>
                      <a:r>
                        <a:rPr lang="zh-CN" altLang="en-US"/>
                        <a:t>任务</a:t>
                      </a:r>
                      <a:r>
                        <a:rPr lang="en-US" altLang="zh-CN"/>
                        <a:t>1</a:t>
                      </a:r>
                      <a:endParaRPr lang="zh-CN" altLang="en-US"/>
                    </a:p>
                  </a:txBody>
                  <a:tcPr/>
                </a:tc>
              </a:tr>
              <a:tr h="432227">
                <a:tc>
                  <a:txBody>
                    <a:bodyPr/>
                    <a:lstStyle/>
                    <a:p>
                      <a:pPr algn="ctr"/>
                      <a:r>
                        <a:rPr lang="zh-CN" altLang="en-US"/>
                        <a:t>任务</a:t>
                      </a:r>
                      <a:r>
                        <a:rPr lang="en-US" altLang="zh-CN"/>
                        <a:t>2</a:t>
                      </a:r>
                      <a:endParaRPr lang="zh-CN" altLang="en-US"/>
                    </a:p>
                  </a:txBody>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425792900"/>
              </p:ext>
            </p:extLst>
          </p:nvPr>
        </p:nvGraphicFramePr>
        <p:xfrm>
          <a:off x="4809375" y="3547330"/>
          <a:ext cx="1944216" cy="1504534"/>
        </p:xfrm>
        <a:graphic>
          <a:graphicData uri="http://schemas.openxmlformats.org/drawingml/2006/table">
            <a:tbl>
              <a:tblPr firstRow="1" bandRow="1">
                <a:tableStyleId>{5C22544A-7EE6-4342-B048-85BDC9FD1C3A}</a:tableStyleId>
              </a:tblPr>
              <a:tblGrid>
                <a:gridCol w="1944216"/>
              </a:tblGrid>
              <a:tr h="432227">
                <a:tc>
                  <a:txBody>
                    <a:bodyPr/>
                    <a:lstStyle/>
                    <a:p>
                      <a:pPr algn="ctr"/>
                      <a:r>
                        <a:rPr lang="zh-CN" altLang="en-US"/>
                        <a:t>工作作业</a:t>
                      </a:r>
                      <a:endParaRPr lang="en-US" altLang="zh-CN"/>
                    </a:p>
                    <a:p>
                      <a:pPr algn="ctr"/>
                      <a:r>
                        <a:rPr lang="en-US" altLang="zh-CN"/>
                        <a:t>(worker</a:t>
                      </a:r>
                      <a:r>
                        <a:rPr lang="zh-CN" altLang="en-US"/>
                        <a:t> </a:t>
                      </a:r>
                      <a:r>
                        <a:rPr lang="en-US" altLang="zh-CN"/>
                        <a:t>job)</a:t>
                      </a:r>
                      <a:endParaRPr lang="zh-CN" altLang="en-US"/>
                    </a:p>
                  </a:txBody>
                  <a:tcPr/>
                </a:tc>
              </a:tr>
              <a:tr h="432227">
                <a:tc>
                  <a:txBody>
                    <a:bodyPr/>
                    <a:lstStyle/>
                    <a:p>
                      <a:pPr algn="ctr"/>
                      <a:r>
                        <a:rPr lang="zh-CN" altLang="en-US"/>
                        <a:t>任务</a:t>
                      </a:r>
                      <a:r>
                        <a:rPr lang="en-US" altLang="zh-CN"/>
                        <a:t>1</a:t>
                      </a:r>
                      <a:endParaRPr lang="zh-CN" altLang="en-US"/>
                    </a:p>
                  </a:txBody>
                  <a:tcPr/>
                </a:tc>
              </a:tr>
              <a:tr h="432227">
                <a:tc>
                  <a:txBody>
                    <a:bodyPr/>
                    <a:lstStyle/>
                    <a:p>
                      <a:pPr algn="ctr"/>
                      <a:r>
                        <a:rPr lang="zh-CN" altLang="en-US"/>
                        <a:t>任务</a:t>
                      </a:r>
                      <a:r>
                        <a:rPr lang="en-US" altLang="zh-CN"/>
                        <a:t>2</a:t>
                      </a:r>
                      <a:endParaRPr lang="zh-CN" altLang="en-US"/>
                    </a:p>
                  </a:txBody>
                  <a:tcPr/>
                </a:tc>
              </a:tr>
            </a:tbl>
          </a:graphicData>
        </a:graphic>
      </p:graphicFrame>
      <p:sp>
        <p:nvSpPr>
          <p:cNvPr id="17" name="文本框 16"/>
          <p:cNvSpPr txBox="1"/>
          <p:nvPr/>
        </p:nvSpPr>
        <p:spPr>
          <a:xfrm>
            <a:off x="827584" y="5260110"/>
            <a:ext cx="8228728" cy="1200329"/>
          </a:xfrm>
          <a:prstGeom prst="rect">
            <a:avLst/>
          </a:prstGeom>
          <a:noFill/>
        </p:spPr>
        <p:txBody>
          <a:bodyPr wrap="none" rtlCol="0">
            <a:spAutoFit/>
          </a:bodyPr>
          <a:lstStyle/>
          <a:p>
            <a:r>
              <a:rPr kumimoji="1" lang="zh-CN" altLang="en-US"/>
              <a:t>注：参数作业所在的服务器称为参数服务器</a:t>
            </a:r>
            <a:r>
              <a:rPr kumimoji="1" lang="en-US" altLang="zh-CN"/>
              <a:t>(parameter</a:t>
            </a:r>
            <a:r>
              <a:rPr kumimoji="1" lang="zh-CN" altLang="en-US"/>
              <a:t> </a:t>
            </a:r>
            <a:r>
              <a:rPr kumimoji="1" lang="en-US" altLang="zh-CN"/>
              <a:t>server)</a:t>
            </a:r>
            <a:r>
              <a:rPr kumimoji="1" lang="zh-CN" altLang="en-US"/>
              <a:t>，负责管理</a:t>
            </a:r>
            <a:endParaRPr kumimoji="1" lang="en-US" altLang="zh-CN"/>
          </a:p>
          <a:p>
            <a:r>
              <a:rPr kumimoji="1" lang="zh-CN" altLang="en-US"/>
              <a:t>参数的存储和更新</a:t>
            </a:r>
            <a:r>
              <a:rPr kumimoji="1" lang="en-US" altLang="zh-CN"/>
              <a:t>;</a:t>
            </a:r>
            <a:r>
              <a:rPr kumimoji="1" lang="zh-CN" altLang="en-US"/>
              <a:t>工作节点的服务器主要从事计算的任务，如运行操作，</a:t>
            </a:r>
            <a:endParaRPr kumimoji="1" lang="en-US" altLang="zh-CN"/>
          </a:p>
          <a:p>
            <a:r>
              <a:rPr kumimoji="1" lang="en-US" altLang="zh-CN">
                <a:solidFill>
                  <a:srgbClr val="FF0000"/>
                </a:solidFill>
              </a:rPr>
              <a:t>worker</a:t>
            </a:r>
            <a:r>
              <a:rPr kumimoji="1" lang="zh-CN" altLang="en-US">
                <a:solidFill>
                  <a:srgbClr val="FF0000"/>
                </a:solidFill>
              </a:rPr>
              <a:t>节点中需要一个主节点来进行会话初始化，创建文件等操作，其他节点等</a:t>
            </a:r>
            <a:endParaRPr kumimoji="1" lang="en-US" altLang="zh-CN">
              <a:solidFill>
                <a:srgbClr val="FF0000"/>
              </a:solidFill>
            </a:endParaRPr>
          </a:p>
          <a:p>
            <a:r>
              <a:rPr kumimoji="1" lang="zh-CN" altLang="en-US">
                <a:solidFill>
                  <a:srgbClr val="FF0000"/>
                </a:solidFill>
              </a:rPr>
              <a:t>待进行计算</a:t>
            </a:r>
            <a:endParaRPr kumimoji="1" lang="en-US" altLang="zh-CN">
              <a:solidFill>
                <a:srgbClr val="FF0000"/>
              </a:solidFill>
            </a:endParaRPr>
          </a:p>
        </p:txBody>
      </p:sp>
    </p:spTree>
    <p:extLst>
      <p:ext uri="{BB962C8B-B14F-4D97-AF65-F5344CB8AC3E}">
        <p14:creationId xmlns:p14="http://schemas.microsoft.com/office/powerpoint/2010/main" val="166012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3848" y="692696"/>
            <a:ext cx="2646878" cy="584775"/>
          </a:xfrm>
          <a:prstGeom prst="rect">
            <a:avLst/>
          </a:prstGeom>
        </p:spPr>
        <p:txBody>
          <a:bodyPr wrap="none">
            <a:spAutoFit/>
          </a:bodyPr>
          <a:lstStyle/>
          <a:p>
            <a:r>
              <a:rPr lang="zh-CN" altLang="en-US" sz="3200">
                <a:solidFill>
                  <a:srgbClr val="0070C0"/>
                </a:solidFill>
                <a:latin typeface="Helvetica Neue" charset="0"/>
              </a:rPr>
              <a:t>分布式的模式</a:t>
            </a:r>
            <a:endParaRPr lang="en-US" altLang="zh-CN" sz="3200">
              <a:solidFill>
                <a:srgbClr val="0070C0"/>
              </a:solidFill>
              <a:latin typeface="Helvetica Neue"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99" y="1484784"/>
            <a:ext cx="7071975" cy="4032448"/>
          </a:xfrm>
          <a:prstGeom prst="rect">
            <a:avLst/>
          </a:prstGeom>
        </p:spPr>
      </p:pic>
    </p:spTree>
    <p:extLst>
      <p:ext uri="{BB962C8B-B14F-4D97-AF65-F5344CB8AC3E}">
        <p14:creationId xmlns:p14="http://schemas.microsoft.com/office/powerpoint/2010/main" val="167854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5896" y="692696"/>
            <a:ext cx="2053767" cy="584775"/>
          </a:xfrm>
          <a:prstGeom prst="rect">
            <a:avLst/>
          </a:prstGeom>
        </p:spPr>
        <p:txBody>
          <a:bodyPr wrap="none">
            <a:spAutoFit/>
          </a:bodyPr>
          <a:lstStyle/>
          <a:p>
            <a:r>
              <a:rPr lang="zh-CN" altLang="en-US" sz="3200">
                <a:solidFill>
                  <a:srgbClr val="0070C0"/>
                </a:solidFill>
                <a:latin typeface="Helvetica Neue" charset="0"/>
              </a:rPr>
              <a:t>分布式</a:t>
            </a:r>
            <a:r>
              <a:rPr lang="en-US" altLang="zh-CN" sz="3200">
                <a:solidFill>
                  <a:srgbClr val="0070C0"/>
                </a:solidFill>
                <a:latin typeface="Helvetica Neue" charset="0"/>
              </a:rPr>
              <a:t>API</a:t>
            </a:r>
          </a:p>
        </p:txBody>
      </p:sp>
      <p:sp>
        <p:nvSpPr>
          <p:cNvPr id="3" name="矩形 2"/>
          <p:cNvSpPr/>
          <p:nvPr/>
        </p:nvSpPr>
        <p:spPr>
          <a:xfrm>
            <a:off x="1043608" y="2564904"/>
            <a:ext cx="7344816" cy="1477328"/>
          </a:xfrm>
          <a:prstGeom prst="rect">
            <a:avLst/>
          </a:prstGeom>
        </p:spPr>
        <p:txBody>
          <a:bodyPr wrap="square">
            <a:spAutoFit/>
          </a:bodyPr>
          <a:lstStyle/>
          <a:p>
            <a:pPr marL="285750" indent="-285750">
              <a:buFont typeface="Arial" charset="0"/>
              <a:buChar char="•"/>
            </a:pPr>
            <a:r>
              <a:rPr lang="en-US" altLang="zh-CN" b="0" i="0">
                <a:solidFill>
                  <a:srgbClr val="333333"/>
                </a:solidFill>
                <a:effectLst/>
                <a:latin typeface="Helvetica Neue" charset="0"/>
              </a:rPr>
              <a:t>1</a:t>
            </a:r>
            <a:r>
              <a:rPr lang="zh-CN" altLang="en-US" b="0" i="0">
                <a:solidFill>
                  <a:srgbClr val="333333"/>
                </a:solidFill>
                <a:effectLst/>
                <a:latin typeface="Helvetica Neue" charset="0"/>
              </a:rPr>
              <a:t>、创建一个</a:t>
            </a:r>
            <a:r>
              <a:rPr lang="en-US" altLang="zh-CN" b="0" i="0">
                <a:solidFill>
                  <a:srgbClr val="333333"/>
                </a:solidFill>
                <a:effectLst/>
                <a:latin typeface="Helvetica Neue" charset="0"/>
              </a:rPr>
              <a:t>tf.train.ClusterSpec</a:t>
            </a:r>
            <a:r>
              <a:rPr lang="zh-CN" altLang="en-US" b="0" i="0">
                <a:solidFill>
                  <a:srgbClr val="333333"/>
                </a:solidFill>
                <a:effectLst/>
                <a:latin typeface="Helvetica Neue" charset="0"/>
              </a:rPr>
              <a:t>，用于对集群中的所有任务进行描述，该描述内容对所有任务应该是相同的</a:t>
            </a:r>
            <a:endParaRPr lang="en-US" altLang="zh-CN" b="0" i="0">
              <a:solidFill>
                <a:srgbClr val="333333"/>
              </a:solidFill>
              <a:effectLst/>
              <a:latin typeface="Helvetica Neue" charset="0"/>
            </a:endParaRPr>
          </a:p>
          <a:p>
            <a:pPr>
              <a:buFont typeface="Arial" charset="0"/>
              <a:buChar char="•"/>
            </a:pPr>
            <a:endParaRPr lang="zh-CN" altLang="en-US" b="0" i="0">
              <a:solidFill>
                <a:srgbClr val="333333"/>
              </a:solidFill>
              <a:effectLst/>
              <a:latin typeface="Helvetica Neue" charset="0"/>
            </a:endParaRPr>
          </a:p>
          <a:p>
            <a:pPr marL="285750" indent="-285750">
              <a:buFont typeface="Arial" charset="0"/>
              <a:buChar char="•"/>
            </a:pPr>
            <a:r>
              <a:rPr lang="en-US" altLang="zh-CN" b="0" i="0">
                <a:solidFill>
                  <a:srgbClr val="333333"/>
                </a:solidFill>
                <a:effectLst/>
                <a:latin typeface="Helvetica Neue" charset="0"/>
              </a:rPr>
              <a:t>2</a:t>
            </a:r>
            <a:r>
              <a:rPr lang="zh-CN" altLang="en-US" b="0" i="0">
                <a:solidFill>
                  <a:srgbClr val="333333"/>
                </a:solidFill>
                <a:effectLst/>
                <a:latin typeface="Helvetica Neue" charset="0"/>
              </a:rPr>
              <a:t>、创建一个</a:t>
            </a:r>
            <a:r>
              <a:rPr lang="en-US" altLang="zh-CN" b="0" i="0">
                <a:solidFill>
                  <a:srgbClr val="333333"/>
                </a:solidFill>
                <a:effectLst/>
                <a:latin typeface="Helvetica Neue" charset="0"/>
              </a:rPr>
              <a:t>tf.train.Server</a:t>
            </a:r>
            <a:r>
              <a:rPr lang="zh-CN" altLang="en-US" b="0" i="0">
                <a:solidFill>
                  <a:srgbClr val="333333"/>
                </a:solidFill>
                <a:effectLst/>
                <a:latin typeface="Helvetica Neue" charset="0"/>
              </a:rPr>
              <a:t>，用于创建一个任务</a:t>
            </a:r>
            <a:r>
              <a:rPr lang="en-US" altLang="zh-CN" b="0" i="0">
                <a:solidFill>
                  <a:srgbClr val="333333"/>
                </a:solidFill>
                <a:effectLst/>
                <a:latin typeface="Helvetica Neue" charset="0"/>
              </a:rPr>
              <a:t>(ps</a:t>
            </a:r>
            <a:r>
              <a:rPr lang="en-US" altLang="zh-CN">
                <a:solidFill>
                  <a:srgbClr val="333333"/>
                </a:solidFill>
                <a:latin typeface="Helvetica Neue" charset="0"/>
              </a:rPr>
              <a:t>,worker</a:t>
            </a:r>
            <a:r>
              <a:rPr lang="en-US" altLang="zh-CN" b="0" i="0">
                <a:solidFill>
                  <a:srgbClr val="333333"/>
                </a:solidFill>
                <a:effectLst/>
                <a:latin typeface="Helvetica Neue" charset="0"/>
              </a:rPr>
              <a:t>)</a:t>
            </a:r>
            <a:r>
              <a:rPr lang="zh-CN" altLang="en-US" b="0" i="0">
                <a:solidFill>
                  <a:srgbClr val="333333"/>
                </a:solidFill>
                <a:effectLst/>
                <a:latin typeface="Helvetica Neue" charset="0"/>
              </a:rPr>
              <a:t>，并运行相应作业上的计算任务。</a:t>
            </a:r>
          </a:p>
        </p:txBody>
      </p:sp>
    </p:spTree>
    <p:extLst>
      <p:ext uri="{BB962C8B-B14F-4D97-AF65-F5344CB8AC3E}">
        <p14:creationId xmlns:p14="http://schemas.microsoft.com/office/powerpoint/2010/main" val="118040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4708" y="2544584"/>
            <a:ext cx="6133636" cy="2308324"/>
          </a:xfrm>
          <a:prstGeom prst="rect">
            <a:avLst/>
          </a:prstGeom>
        </p:spPr>
        <p:txBody>
          <a:bodyPr wrap="square">
            <a:spAutoFit/>
          </a:bodyPr>
          <a:lstStyle/>
          <a:p>
            <a:r>
              <a:rPr lang="en-US" altLang="zh-CN"/>
              <a:t>cluster = tf.train.ClusterSpec(</a:t>
            </a:r>
          </a:p>
          <a:p>
            <a:r>
              <a:rPr lang="en-US" altLang="zh-CN"/>
              <a:t>{</a:t>
            </a:r>
            <a:r>
              <a:rPr lang="en-US" altLang="zh-CN">
                <a:solidFill>
                  <a:srgbClr val="718C00"/>
                </a:solidFill>
                <a:effectLst/>
              </a:rPr>
              <a:t>“worker”</a:t>
            </a:r>
            <a:r>
              <a:rPr lang="en-US" altLang="zh-CN"/>
              <a:t>: [</a:t>
            </a:r>
            <a:r>
              <a:rPr lang="en-US" altLang="zh-CN">
                <a:solidFill>
                  <a:srgbClr val="718C00"/>
                </a:solidFill>
                <a:effectLst/>
              </a:rPr>
              <a:t>“worker0.example.com:2222”</a:t>
            </a:r>
            <a:r>
              <a:rPr lang="en-US" altLang="zh-CN"/>
              <a:t>, </a:t>
            </a:r>
            <a:r>
              <a:rPr lang="zh-CN" altLang="en-US"/>
              <a:t>   </a:t>
            </a:r>
            <a:r>
              <a:rPr lang="en-US" altLang="zh-CN"/>
              <a:t>/job:worker/task:</a:t>
            </a:r>
            <a:r>
              <a:rPr lang="en-US" altLang="zh-CN">
                <a:solidFill>
                  <a:srgbClr val="F5871F"/>
                </a:solidFill>
                <a:effectLst/>
              </a:rPr>
              <a:t>0</a:t>
            </a:r>
            <a:r>
              <a:rPr lang="en-US" altLang="zh-CN"/>
              <a:t> </a:t>
            </a:r>
            <a:r>
              <a:rPr lang="en-US" altLang="zh-CN">
                <a:solidFill>
                  <a:srgbClr val="718C00"/>
                </a:solidFill>
                <a:effectLst/>
              </a:rPr>
              <a:t>“worker1.example.com:2222”</a:t>
            </a:r>
            <a:r>
              <a:rPr lang="en-US" altLang="zh-CN"/>
              <a:t>, </a:t>
            </a:r>
            <a:r>
              <a:rPr lang="zh-CN" altLang="en-US"/>
              <a:t>   </a:t>
            </a:r>
            <a:r>
              <a:rPr lang="en-US" altLang="zh-CN"/>
              <a:t>/job:worker/task:</a:t>
            </a:r>
            <a:r>
              <a:rPr lang="en-US" altLang="zh-CN">
                <a:solidFill>
                  <a:srgbClr val="F5871F"/>
                </a:solidFill>
                <a:effectLst/>
              </a:rPr>
              <a:t>1</a:t>
            </a:r>
            <a:r>
              <a:rPr lang="en-US" altLang="zh-CN"/>
              <a:t> </a:t>
            </a:r>
            <a:r>
              <a:rPr lang="en-US" altLang="zh-CN">
                <a:solidFill>
                  <a:srgbClr val="718C00"/>
                </a:solidFill>
                <a:effectLst/>
              </a:rPr>
              <a:t>“worker2.example.com:2222”</a:t>
            </a:r>
            <a:r>
              <a:rPr lang="en-US" altLang="zh-CN"/>
              <a:t>],</a:t>
            </a:r>
            <a:r>
              <a:rPr lang="zh-CN" altLang="en-US"/>
              <a:t>   </a:t>
            </a:r>
            <a:r>
              <a:rPr lang="en-US" altLang="zh-CN"/>
              <a:t> /job:worker/task:</a:t>
            </a:r>
            <a:r>
              <a:rPr lang="en-US" altLang="zh-CN">
                <a:solidFill>
                  <a:srgbClr val="F5871F"/>
                </a:solidFill>
                <a:effectLst/>
              </a:rPr>
              <a:t>2</a:t>
            </a:r>
            <a:r>
              <a:rPr lang="en-US" altLang="zh-CN"/>
              <a:t> </a:t>
            </a:r>
          </a:p>
          <a:p>
            <a:r>
              <a:rPr lang="en-US" altLang="zh-CN">
                <a:solidFill>
                  <a:srgbClr val="718C00"/>
                </a:solidFill>
                <a:effectLst/>
              </a:rPr>
              <a:t>"ps"</a:t>
            </a:r>
            <a:r>
              <a:rPr lang="en-US" altLang="zh-CN"/>
              <a:t>: </a:t>
            </a:r>
          </a:p>
          <a:p>
            <a:r>
              <a:rPr lang="en-US" altLang="zh-CN"/>
              <a:t>[</a:t>
            </a:r>
            <a:r>
              <a:rPr lang="en-US" altLang="zh-CN">
                <a:solidFill>
                  <a:srgbClr val="718C00"/>
                </a:solidFill>
                <a:effectLst/>
              </a:rPr>
              <a:t>“ps0.example.com:2222”</a:t>
            </a:r>
            <a:r>
              <a:rPr lang="en-US" altLang="zh-CN"/>
              <a:t>, </a:t>
            </a:r>
            <a:r>
              <a:rPr lang="zh-CN" altLang="en-US"/>
              <a:t>   </a:t>
            </a:r>
            <a:r>
              <a:rPr lang="en-US" altLang="zh-CN"/>
              <a:t>/job:ps/task:</a:t>
            </a:r>
            <a:r>
              <a:rPr lang="en-US" altLang="zh-CN">
                <a:solidFill>
                  <a:srgbClr val="F5871F"/>
                </a:solidFill>
                <a:effectLst/>
              </a:rPr>
              <a:t>0</a:t>
            </a:r>
            <a:r>
              <a:rPr lang="en-US" altLang="zh-CN"/>
              <a:t> </a:t>
            </a:r>
            <a:r>
              <a:rPr lang="en-US" altLang="zh-CN">
                <a:solidFill>
                  <a:srgbClr val="718C00"/>
                </a:solidFill>
                <a:effectLst/>
              </a:rPr>
              <a:t>“ps1.example.com:2222”</a:t>
            </a:r>
            <a:r>
              <a:rPr lang="en-US" altLang="zh-CN"/>
              <a:t>] </a:t>
            </a:r>
            <a:r>
              <a:rPr lang="zh-CN" altLang="en-US"/>
              <a:t>  </a:t>
            </a:r>
            <a:r>
              <a:rPr lang="en-US" altLang="zh-CN"/>
              <a:t>/job:ps/task:</a:t>
            </a:r>
            <a:r>
              <a:rPr lang="en-US" altLang="zh-CN">
                <a:solidFill>
                  <a:srgbClr val="F5871F"/>
                </a:solidFill>
              </a:rPr>
              <a:t>1</a:t>
            </a:r>
            <a:endParaRPr lang="en-US" altLang="zh-CN"/>
          </a:p>
          <a:p>
            <a:r>
              <a:rPr lang="en-US" altLang="zh-CN"/>
              <a:t>})</a:t>
            </a:r>
            <a:endParaRPr lang="zh-CN" altLang="en-US"/>
          </a:p>
        </p:txBody>
      </p:sp>
      <p:sp>
        <p:nvSpPr>
          <p:cNvPr id="3" name="矩形 2"/>
          <p:cNvSpPr/>
          <p:nvPr/>
        </p:nvSpPr>
        <p:spPr>
          <a:xfrm>
            <a:off x="1115616" y="2132856"/>
            <a:ext cx="7344816" cy="369332"/>
          </a:xfrm>
          <a:prstGeom prst="rect">
            <a:avLst/>
          </a:prstGeom>
        </p:spPr>
        <p:txBody>
          <a:bodyPr wrap="square">
            <a:spAutoFit/>
          </a:bodyPr>
          <a:lstStyle/>
          <a:p>
            <a:r>
              <a:rPr lang="en-US" altLang="zh-CN"/>
              <a:t>1</a:t>
            </a:r>
            <a:r>
              <a:rPr lang="zh-CN" altLang="en-US"/>
              <a:t>、 </a:t>
            </a:r>
            <a:r>
              <a:rPr lang="en-US" altLang="zh-CN"/>
              <a:t>cluster = tf.train.ClusterSpec({</a:t>
            </a:r>
            <a:r>
              <a:rPr lang="en-US" altLang="zh-CN">
                <a:solidFill>
                  <a:srgbClr val="008080"/>
                </a:solidFill>
                <a:effectLst/>
              </a:rPr>
              <a:t>"ps"</a:t>
            </a:r>
            <a:r>
              <a:rPr lang="en-US" altLang="zh-CN"/>
              <a:t>: ps_spec</a:t>
            </a:r>
            <a:r>
              <a:rPr lang="en-US" altLang="zh-CN">
                <a:solidFill>
                  <a:srgbClr val="CC7832"/>
                </a:solidFill>
                <a:effectLst/>
              </a:rPr>
              <a:t>, </a:t>
            </a:r>
            <a:r>
              <a:rPr lang="en-US" altLang="zh-CN">
                <a:solidFill>
                  <a:srgbClr val="008080"/>
                </a:solidFill>
                <a:effectLst/>
              </a:rPr>
              <a:t>"worker"</a:t>
            </a:r>
            <a:r>
              <a:rPr lang="en-US" altLang="zh-CN"/>
              <a:t>: worker_spec})</a:t>
            </a:r>
            <a:endParaRPr lang="zh-CN" altLang="en-US"/>
          </a:p>
        </p:txBody>
      </p:sp>
      <p:sp>
        <p:nvSpPr>
          <p:cNvPr id="4" name="矩形 3"/>
          <p:cNvSpPr/>
          <p:nvPr/>
        </p:nvSpPr>
        <p:spPr>
          <a:xfrm>
            <a:off x="3707904" y="764704"/>
            <a:ext cx="1895071" cy="461665"/>
          </a:xfrm>
          <a:prstGeom prst="rect">
            <a:avLst/>
          </a:prstGeom>
        </p:spPr>
        <p:txBody>
          <a:bodyPr wrap="none">
            <a:spAutoFit/>
          </a:bodyPr>
          <a:lstStyle/>
          <a:p>
            <a:r>
              <a:rPr lang="en-US" altLang="zh-CN" sz="2400">
                <a:solidFill>
                  <a:srgbClr val="7030A0"/>
                </a:solidFill>
                <a:latin typeface="Helvetica Neue" charset="0"/>
              </a:rPr>
              <a:t>1</a:t>
            </a:r>
            <a:r>
              <a:rPr lang="zh-CN" altLang="en-US" sz="2400">
                <a:solidFill>
                  <a:srgbClr val="7030A0"/>
                </a:solidFill>
                <a:latin typeface="Helvetica Neue" charset="0"/>
              </a:rPr>
              <a:t>、创建集群</a:t>
            </a:r>
            <a:endParaRPr lang="en-US" altLang="zh-CN">
              <a:solidFill>
                <a:srgbClr val="7030A0"/>
              </a:solidFill>
              <a:latin typeface="Helvetica Neue" charset="0"/>
            </a:endParaRPr>
          </a:p>
        </p:txBody>
      </p:sp>
    </p:spTree>
    <p:extLst>
      <p:ext uri="{BB962C8B-B14F-4D97-AF65-F5344CB8AC3E}">
        <p14:creationId xmlns:p14="http://schemas.microsoft.com/office/powerpoint/2010/main" val="56664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07904" y="764704"/>
            <a:ext cx="1895071" cy="461665"/>
          </a:xfrm>
          <a:prstGeom prst="rect">
            <a:avLst/>
          </a:prstGeom>
        </p:spPr>
        <p:txBody>
          <a:bodyPr wrap="none">
            <a:spAutoFit/>
          </a:bodyPr>
          <a:lstStyle/>
          <a:p>
            <a:r>
              <a:rPr lang="en-US" altLang="zh-CN" sz="2400">
                <a:solidFill>
                  <a:srgbClr val="7030A0"/>
                </a:solidFill>
                <a:latin typeface="Helvetica Neue" charset="0"/>
              </a:rPr>
              <a:t>2</a:t>
            </a:r>
            <a:r>
              <a:rPr lang="zh-CN" altLang="en-US" sz="2400">
                <a:solidFill>
                  <a:srgbClr val="7030A0"/>
                </a:solidFill>
                <a:latin typeface="Helvetica Neue" charset="0"/>
              </a:rPr>
              <a:t>、创建服务</a:t>
            </a:r>
            <a:endParaRPr lang="en-US" altLang="zh-CN" sz="2400">
              <a:solidFill>
                <a:srgbClr val="7030A0"/>
              </a:solidFill>
              <a:latin typeface="Helvetica Neue" charset="0"/>
            </a:endParaRPr>
          </a:p>
        </p:txBody>
      </p:sp>
      <p:sp>
        <p:nvSpPr>
          <p:cNvPr id="3" name="矩形 2"/>
          <p:cNvSpPr/>
          <p:nvPr/>
        </p:nvSpPr>
        <p:spPr>
          <a:xfrm>
            <a:off x="755576" y="1844824"/>
            <a:ext cx="8784976" cy="3139321"/>
          </a:xfrm>
          <a:prstGeom prst="rect">
            <a:avLst/>
          </a:prstGeom>
        </p:spPr>
        <p:txBody>
          <a:bodyPr wrap="square">
            <a:spAutoFit/>
          </a:bodyPr>
          <a:lstStyle/>
          <a:p>
            <a:pPr marL="285750" indent="-285750">
              <a:buFont typeface="Arial" charset="0"/>
              <a:buChar char="•"/>
            </a:pPr>
            <a:r>
              <a:rPr lang="en-US" altLang="zh-CN"/>
              <a:t>tf.train.Server(server_or_cluster_def, job_name=None, task_index=None, </a:t>
            </a:r>
          </a:p>
          <a:p>
            <a:r>
              <a:rPr lang="en-US" altLang="zh-CN"/>
              <a:t>protocol=None, config=None, start=True)</a:t>
            </a:r>
          </a:p>
          <a:p>
            <a:pPr marL="742950" lvl="1" indent="-285750">
              <a:buFont typeface="Arial" charset="0"/>
              <a:buChar char="•"/>
            </a:pPr>
            <a:r>
              <a:rPr lang="zh-CN" altLang="en-US"/>
              <a:t>创建服务</a:t>
            </a:r>
            <a:r>
              <a:rPr lang="en-US" altLang="zh-CN"/>
              <a:t>(ps,worker)</a:t>
            </a:r>
          </a:p>
          <a:p>
            <a:pPr marL="742950" lvl="1" indent="-285750">
              <a:buFont typeface="Arial" charset="0"/>
              <a:buChar char="•"/>
            </a:pPr>
            <a:r>
              <a:rPr lang="en-US" altLang="zh-CN"/>
              <a:t>server_or_cluster_def: </a:t>
            </a:r>
            <a:r>
              <a:rPr lang="zh-CN" altLang="en-US"/>
              <a:t>集群描述</a:t>
            </a:r>
          </a:p>
          <a:p>
            <a:pPr marL="742950" lvl="1" indent="-285750">
              <a:buFont typeface="Arial" charset="0"/>
              <a:buChar char="•"/>
            </a:pPr>
            <a:r>
              <a:rPr lang="en-US" altLang="zh-CN"/>
              <a:t>job_name: </a:t>
            </a:r>
            <a:r>
              <a:rPr lang="zh-CN" altLang="en-US"/>
              <a:t>任务类型名称</a:t>
            </a:r>
          </a:p>
          <a:p>
            <a:pPr marL="742950" lvl="1" indent="-285750">
              <a:buFont typeface="Arial" charset="0"/>
              <a:buChar char="•"/>
            </a:pPr>
            <a:r>
              <a:rPr lang="en-US" altLang="zh-CN"/>
              <a:t>task_index: </a:t>
            </a:r>
            <a:r>
              <a:rPr lang="zh-CN" altLang="en-US"/>
              <a:t>任务数</a:t>
            </a:r>
            <a:endParaRPr lang="en-US" altLang="zh-CN"/>
          </a:p>
          <a:p>
            <a:pPr marL="742950" lvl="1" indent="-285750">
              <a:buFont typeface="Arial" charset="0"/>
              <a:buChar char="•"/>
            </a:pPr>
            <a:endParaRPr lang="en-US" altLang="zh-CN"/>
          </a:p>
          <a:p>
            <a:pPr marL="742950" lvl="1" indent="-285750">
              <a:buFont typeface="Arial" charset="0"/>
              <a:buChar char="•"/>
            </a:pPr>
            <a:r>
              <a:rPr lang="en-US" altLang="zh-CN"/>
              <a:t>attribute</a:t>
            </a:r>
            <a:r>
              <a:rPr lang="zh-CN" altLang="en-US"/>
              <a:t>：</a:t>
            </a:r>
            <a:r>
              <a:rPr lang="en-US" altLang="zh-CN"/>
              <a:t>target</a:t>
            </a:r>
          </a:p>
          <a:p>
            <a:pPr marL="1200150" lvl="2" indent="-285750">
              <a:buFont typeface="Arial" charset="0"/>
              <a:buChar char="•"/>
            </a:pPr>
            <a:r>
              <a:rPr lang="zh-CN" altLang="en-US"/>
              <a:t>返回</a:t>
            </a:r>
            <a:r>
              <a:rPr lang="en-US" altLang="zh-CN"/>
              <a:t>tf.Session</a:t>
            </a:r>
            <a:r>
              <a:rPr lang="zh-CN" altLang="en-US"/>
              <a:t>连接到此服务器的目标</a:t>
            </a:r>
          </a:p>
          <a:p>
            <a:pPr marL="742950" lvl="1" indent="-285750">
              <a:buFont typeface="Arial" charset="0"/>
              <a:buChar char="•"/>
            </a:pPr>
            <a:r>
              <a:rPr lang="en-US" altLang="zh-CN"/>
              <a:t>method</a:t>
            </a:r>
            <a:r>
              <a:rPr lang="zh-CN" altLang="en-US"/>
              <a:t>：</a:t>
            </a:r>
            <a:r>
              <a:rPr lang="en-US" altLang="zh-CN"/>
              <a:t>join()</a:t>
            </a:r>
          </a:p>
          <a:p>
            <a:pPr marL="1200150" lvl="2" indent="-285750">
              <a:buFont typeface="Arial" charset="0"/>
              <a:buChar char="•"/>
            </a:pPr>
            <a:r>
              <a:rPr lang="zh-CN" altLang="en-US">
                <a:solidFill>
                  <a:srgbClr val="FF0000"/>
                </a:solidFill>
              </a:rPr>
              <a:t>参数服务器端</a:t>
            </a:r>
            <a:r>
              <a:rPr lang="zh-CN" altLang="en-US"/>
              <a:t>，直到服务器等待接受参数任务关闭</a:t>
            </a:r>
          </a:p>
        </p:txBody>
      </p:sp>
    </p:spTree>
    <p:extLst>
      <p:ext uri="{BB962C8B-B14F-4D97-AF65-F5344CB8AC3E}">
        <p14:creationId xmlns:p14="http://schemas.microsoft.com/office/powerpoint/2010/main" val="115541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43808" y="764704"/>
            <a:ext cx="3741730" cy="461665"/>
          </a:xfrm>
          <a:prstGeom prst="rect">
            <a:avLst/>
          </a:prstGeom>
        </p:spPr>
        <p:txBody>
          <a:bodyPr wrap="none">
            <a:spAutoFit/>
          </a:bodyPr>
          <a:lstStyle/>
          <a:p>
            <a:r>
              <a:rPr lang="en-US" altLang="zh-CN" sz="2400">
                <a:solidFill>
                  <a:srgbClr val="7030A0"/>
                </a:solidFill>
                <a:latin typeface="Helvetica Neue" charset="0"/>
              </a:rPr>
              <a:t>3</a:t>
            </a:r>
            <a:r>
              <a:rPr lang="zh-CN" altLang="en-US" sz="2400">
                <a:solidFill>
                  <a:srgbClr val="7030A0"/>
                </a:solidFill>
                <a:latin typeface="Helvetica Neue" charset="0"/>
              </a:rPr>
              <a:t>、工作节点指定设备运行</a:t>
            </a:r>
            <a:endParaRPr lang="en-US" altLang="zh-CN" sz="2400">
              <a:solidFill>
                <a:srgbClr val="7030A0"/>
              </a:solidFill>
              <a:latin typeface="Helvetica Neue" charset="0"/>
            </a:endParaRPr>
          </a:p>
        </p:txBody>
      </p:sp>
      <p:sp>
        <p:nvSpPr>
          <p:cNvPr id="5" name="文本框 4"/>
          <p:cNvSpPr txBox="1"/>
          <p:nvPr/>
        </p:nvSpPr>
        <p:spPr>
          <a:xfrm>
            <a:off x="1259632" y="1916832"/>
            <a:ext cx="8352928" cy="3693319"/>
          </a:xfrm>
          <a:prstGeom prst="rect">
            <a:avLst/>
          </a:prstGeom>
          <a:noFill/>
        </p:spPr>
        <p:txBody>
          <a:bodyPr wrap="square" rtlCol="0">
            <a:spAutoFit/>
          </a:bodyPr>
          <a:lstStyle/>
          <a:p>
            <a:pPr marL="285750" indent="-285750">
              <a:buFont typeface="Arial" charset="0"/>
              <a:buChar char="•"/>
            </a:pPr>
            <a:r>
              <a:rPr kumimoji="1" lang="en-US" altLang="zh-CN"/>
              <a:t>tf.device(</a:t>
            </a:r>
            <a:r>
              <a:rPr lang="en-US" altLang="zh-CN">
                <a:effectLst/>
              </a:rPr>
              <a:t>device_name_or_function</a:t>
            </a:r>
            <a:r>
              <a:rPr kumimoji="1" lang="en-US" altLang="zh-CN"/>
              <a:t>)</a:t>
            </a:r>
          </a:p>
          <a:p>
            <a:pPr marL="742950" lvl="1" indent="-285750">
              <a:buFont typeface="Arial" charset="0"/>
              <a:buChar char="•"/>
            </a:pPr>
            <a:r>
              <a:rPr kumimoji="1" lang="zh-CN" altLang="en-US"/>
              <a:t>选择指定设备或者设备函数</a:t>
            </a:r>
            <a:endParaRPr kumimoji="1" lang="en-US" altLang="zh-CN"/>
          </a:p>
          <a:p>
            <a:pPr marL="742950" lvl="1" indent="-285750">
              <a:buFont typeface="Arial" charset="0"/>
              <a:buChar char="•"/>
            </a:pPr>
            <a:r>
              <a:rPr kumimoji="1" lang="en-US" altLang="zh-CN"/>
              <a:t>if</a:t>
            </a:r>
            <a:r>
              <a:rPr kumimoji="1" lang="zh-CN" altLang="en-US"/>
              <a:t> </a:t>
            </a:r>
            <a:r>
              <a:rPr kumimoji="1" lang="en-US" altLang="zh-CN"/>
              <a:t>device_name:</a:t>
            </a:r>
          </a:p>
          <a:p>
            <a:pPr marL="1200150" lvl="2" indent="-285750">
              <a:buFont typeface="Arial" charset="0"/>
              <a:buChar char="•"/>
            </a:pPr>
            <a:r>
              <a:rPr kumimoji="1" lang="zh-CN" altLang="en-US"/>
              <a:t>指定设备</a:t>
            </a:r>
            <a:endParaRPr kumimoji="1" lang="en-US" altLang="zh-CN"/>
          </a:p>
          <a:p>
            <a:pPr marL="1200150" lvl="2" indent="-285750">
              <a:buFont typeface="Arial" charset="0"/>
              <a:buChar char="•"/>
            </a:pPr>
            <a:r>
              <a:rPr kumimoji="1" lang="zh-CN" altLang="en-US"/>
              <a:t>例如：</a:t>
            </a:r>
            <a:r>
              <a:rPr lang="mr-IN" altLang="zh-CN"/>
              <a:t>"</a:t>
            </a:r>
            <a:r>
              <a:rPr lang="en-US" altLang="zh-CN"/>
              <a:t>/job:worker/task:0/cpu:0</a:t>
            </a:r>
            <a:r>
              <a:rPr lang="mr-IN" altLang="zh-CN"/>
              <a:t>”</a:t>
            </a:r>
            <a:endParaRPr lang="en-US" altLang="zh-CN"/>
          </a:p>
          <a:p>
            <a:pPr marL="742950" lvl="1" indent="-285750">
              <a:buFont typeface="Arial" charset="0"/>
              <a:buChar char="•"/>
            </a:pPr>
            <a:endParaRPr kumimoji="1" lang="en-US" altLang="zh-CN"/>
          </a:p>
          <a:p>
            <a:pPr marL="742950" lvl="1" indent="-285750">
              <a:buFont typeface="Arial" charset="0"/>
              <a:buChar char="•"/>
            </a:pPr>
            <a:r>
              <a:rPr kumimoji="1" lang="en-US" altLang="zh-CN"/>
              <a:t>if</a:t>
            </a:r>
            <a:r>
              <a:rPr kumimoji="1" lang="zh-CN" altLang="en-US"/>
              <a:t> </a:t>
            </a:r>
            <a:r>
              <a:rPr kumimoji="1" lang="en-US" altLang="zh-CN"/>
              <a:t>function:</a:t>
            </a:r>
          </a:p>
          <a:p>
            <a:pPr marL="1200150" lvl="2" indent="-285750">
              <a:buFont typeface="Arial" charset="0"/>
              <a:buChar char="•"/>
            </a:pPr>
            <a:r>
              <a:rPr lang="en-US" altLang="zh-CN"/>
              <a:t>tf.train.replica_device_setter(worker_device=</a:t>
            </a:r>
            <a:r>
              <a:rPr lang="en-US" altLang="zh-CN">
                <a:solidFill>
                  <a:srgbClr val="FF0000"/>
                </a:solidFill>
              </a:rPr>
              <a:t>worker_device</a:t>
            </a:r>
            <a:r>
              <a:rPr lang="en-US" altLang="zh-CN"/>
              <a:t>,</a:t>
            </a:r>
          </a:p>
          <a:p>
            <a:pPr lvl="2"/>
            <a:r>
              <a:rPr lang="en-US" altLang="zh-CN"/>
              <a:t>cluster=</a:t>
            </a:r>
            <a:r>
              <a:rPr lang="en-US" altLang="zh-CN">
                <a:solidFill>
                  <a:srgbClr val="FF0000"/>
                </a:solidFill>
              </a:rPr>
              <a:t>cluster</a:t>
            </a:r>
            <a:r>
              <a:rPr lang="en-US" altLang="zh-CN"/>
              <a:t>)</a:t>
            </a:r>
          </a:p>
          <a:p>
            <a:pPr marL="1200150" lvl="2" indent="-285750">
              <a:buFont typeface="Arial" charset="0"/>
              <a:buChar char="•"/>
            </a:pPr>
            <a:r>
              <a:rPr lang="zh-CN" altLang="en-US"/>
              <a:t>作用：通过此函数协调不同设备上的初始化操作</a:t>
            </a:r>
            <a:endParaRPr lang="en-US" altLang="zh-CN"/>
          </a:p>
          <a:p>
            <a:pPr marL="1200150" lvl="2" indent="-285750">
              <a:buFont typeface="Arial" charset="0"/>
              <a:buChar char="•"/>
            </a:pPr>
            <a:r>
              <a:rPr kumimoji="1" lang="en-US" altLang="zh-CN"/>
              <a:t>worker_device:</a:t>
            </a:r>
            <a:r>
              <a:rPr kumimoji="1" lang="zh-CN" altLang="en-US"/>
              <a:t>为指定设备</a:t>
            </a:r>
            <a:r>
              <a:rPr kumimoji="1" lang="en-US" altLang="zh-CN"/>
              <a:t>,</a:t>
            </a:r>
            <a:r>
              <a:rPr lang="mr-IN" altLang="zh-CN"/>
              <a:t> “</a:t>
            </a:r>
            <a:r>
              <a:rPr lang="en-US" altLang="zh-CN"/>
              <a:t>/job:worker/task:0/cpu:0</a:t>
            </a:r>
            <a:r>
              <a:rPr lang="mr-IN" altLang="zh-CN"/>
              <a:t>”</a:t>
            </a:r>
            <a:r>
              <a:rPr lang="zh-CN" altLang="en-US"/>
              <a:t> </a:t>
            </a:r>
            <a:r>
              <a:rPr lang="en-US" altLang="zh-CN"/>
              <a:t>or</a:t>
            </a:r>
          </a:p>
          <a:p>
            <a:pPr lvl="2"/>
            <a:r>
              <a:rPr lang="mr-IN" altLang="zh-CN"/>
              <a:t>"</a:t>
            </a:r>
            <a:r>
              <a:rPr lang="en-US" altLang="zh-CN"/>
              <a:t>/job:worker/task:0/gpu:0</a:t>
            </a:r>
            <a:r>
              <a:rPr lang="mr-IN" altLang="zh-CN"/>
              <a:t>"</a:t>
            </a:r>
            <a:endParaRPr kumimoji="1" lang="en-US" altLang="zh-CN"/>
          </a:p>
          <a:p>
            <a:pPr marL="1200150" lvl="2" indent="-285750">
              <a:buFont typeface="Arial" charset="0"/>
              <a:buChar char="•"/>
            </a:pPr>
            <a:r>
              <a:rPr kumimoji="1" lang="en-US" altLang="zh-CN"/>
              <a:t>cluster:</a:t>
            </a:r>
            <a:r>
              <a:rPr kumimoji="1" lang="zh-CN" altLang="en-US">
                <a:solidFill>
                  <a:srgbClr val="FF0000"/>
                </a:solidFill>
              </a:rPr>
              <a:t>集群描述对象</a:t>
            </a:r>
            <a:endParaRPr kumimoji="1" lang="en-US" altLang="zh-CN">
              <a:solidFill>
                <a:srgbClr val="FF0000"/>
              </a:solidFill>
            </a:endParaRPr>
          </a:p>
        </p:txBody>
      </p:sp>
      <p:sp>
        <p:nvSpPr>
          <p:cNvPr id="6" name="文本框 5"/>
          <p:cNvSpPr txBox="1"/>
          <p:nvPr/>
        </p:nvSpPr>
        <p:spPr>
          <a:xfrm>
            <a:off x="1545021" y="5738648"/>
            <a:ext cx="6266331" cy="369332"/>
          </a:xfrm>
          <a:prstGeom prst="rect">
            <a:avLst/>
          </a:prstGeom>
          <a:noFill/>
        </p:spPr>
        <p:txBody>
          <a:bodyPr wrap="none" rtlCol="0">
            <a:spAutoFit/>
          </a:bodyPr>
          <a:lstStyle/>
          <a:p>
            <a:r>
              <a:rPr kumimoji="1" lang="zh-CN" altLang="en-US"/>
              <a:t>注：使用</a:t>
            </a:r>
            <a:r>
              <a:rPr kumimoji="1" lang="en-US" altLang="zh-CN"/>
              <a:t>with</a:t>
            </a:r>
            <a:r>
              <a:rPr kumimoji="1" lang="zh-CN" altLang="en-US"/>
              <a:t> </a:t>
            </a:r>
            <a:r>
              <a:rPr kumimoji="1" lang="en-US" altLang="zh-CN"/>
              <a:t>tf.device(),</a:t>
            </a:r>
            <a:r>
              <a:rPr kumimoji="1" lang="zh-CN" altLang="en-US"/>
              <a:t>使不同工作节点工作在不同的设备上</a:t>
            </a:r>
          </a:p>
        </p:txBody>
      </p:sp>
    </p:spTree>
    <p:extLst>
      <p:ext uri="{BB962C8B-B14F-4D97-AF65-F5344CB8AC3E}">
        <p14:creationId xmlns:p14="http://schemas.microsoft.com/office/powerpoint/2010/main" val="96470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864" y="764704"/>
            <a:ext cx="2236510" cy="584775"/>
          </a:xfrm>
          <a:prstGeom prst="rect">
            <a:avLst/>
          </a:prstGeom>
        </p:spPr>
        <p:txBody>
          <a:bodyPr wrap="none">
            <a:spAutoFit/>
          </a:bodyPr>
          <a:lstStyle/>
          <a:p>
            <a:r>
              <a:rPr lang="zh-CN" altLang="en-US" sz="3200">
                <a:solidFill>
                  <a:srgbClr val="0070C0"/>
                </a:solidFill>
                <a:latin typeface="Helvetica Neue" charset="0"/>
              </a:rPr>
              <a:t>分布式案例</a:t>
            </a:r>
            <a:endParaRPr lang="en-US" altLang="zh-CN" sz="3200">
              <a:solidFill>
                <a:srgbClr val="0070C0"/>
              </a:solidFill>
              <a:latin typeface="Helvetica Neue" charset="0"/>
            </a:endParaRPr>
          </a:p>
        </p:txBody>
      </p:sp>
      <p:sp>
        <p:nvSpPr>
          <p:cNvPr id="3" name="文本框 2"/>
          <p:cNvSpPr txBox="1"/>
          <p:nvPr/>
        </p:nvSpPr>
        <p:spPr>
          <a:xfrm>
            <a:off x="2051720" y="2060848"/>
            <a:ext cx="5149167" cy="2585323"/>
          </a:xfrm>
          <a:prstGeom prst="rect">
            <a:avLst/>
          </a:prstGeom>
          <a:noFill/>
        </p:spPr>
        <p:txBody>
          <a:bodyPr wrap="none" rtlCol="0">
            <a:spAutoFit/>
          </a:bodyPr>
          <a:lstStyle/>
          <a:p>
            <a:r>
              <a:rPr kumimoji="1" lang="en-US" altLang="zh-CN"/>
              <a:t>1</a:t>
            </a:r>
            <a:r>
              <a:rPr kumimoji="1" lang="zh-CN" altLang="en-US"/>
              <a:t>、创建集群对象</a:t>
            </a:r>
            <a:endParaRPr kumimoji="1" lang="en-US" altLang="zh-CN"/>
          </a:p>
          <a:p>
            <a:endParaRPr kumimoji="1" lang="en-US" altLang="zh-CN"/>
          </a:p>
          <a:p>
            <a:r>
              <a:rPr kumimoji="1" lang="en-US" altLang="zh-CN"/>
              <a:t>2</a:t>
            </a:r>
            <a:r>
              <a:rPr kumimoji="1" lang="zh-CN" altLang="en-US"/>
              <a:t>、创建服务</a:t>
            </a:r>
            <a:endParaRPr kumimoji="1" lang="en-US" altLang="zh-CN"/>
          </a:p>
          <a:p>
            <a:endParaRPr kumimoji="1" lang="en-US" altLang="zh-CN"/>
          </a:p>
          <a:p>
            <a:r>
              <a:rPr kumimoji="1" lang="en-US" altLang="zh-CN"/>
              <a:t>3</a:t>
            </a:r>
            <a:r>
              <a:rPr kumimoji="1" lang="zh-CN" altLang="en-US"/>
              <a:t>、服务端等待接受参数</a:t>
            </a:r>
            <a:endParaRPr kumimoji="1" lang="en-US" altLang="zh-CN"/>
          </a:p>
          <a:p>
            <a:endParaRPr kumimoji="1" lang="en-US" altLang="zh-CN"/>
          </a:p>
          <a:p>
            <a:r>
              <a:rPr kumimoji="1" lang="en-US" altLang="zh-CN"/>
              <a:t>4</a:t>
            </a:r>
            <a:r>
              <a:rPr kumimoji="1" lang="zh-CN" altLang="en-US"/>
              <a:t>、客户端使用不同设备进行定义模型以进行计算</a:t>
            </a:r>
            <a:endParaRPr kumimoji="1" lang="en-US" altLang="zh-CN">
              <a:solidFill>
                <a:srgbClr val="FF0000"/>
              </a:solidFill>
            </a:endParaRPr>
          </a:p>
          <a:p>
            <a:endParaRPr kumimoji="1" lang="en-US" altLang="zh-CN"/>
          </a:p>
          <a:p>
            <a:r>
              <a:rPr kumimoji="1" lang="en-US" altLang="zh-CN"/>
              <a:t>5</a:t>
            </a:r>
            <a:r>
              <a:rPr kumimoji="1" lang="zh-CN" altLang="en-US"/>
              <a:t>、使用高级会话类</a:t>
            </a:r>
          </a:p>
        </p:txBody>
      </p:sp>
    </p:spTree>
    <p:extLst>
      <p:ext uri="{BB962C8B-B14F-4D97-AF65-F5344CB8AC3E}">
        <p14:creationId xmlns:p14="http://schemas.microsoft.com/office/powerpoint/2010/main" val="74046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75856" y="764704"/>
            <a:ext cx="2492990" cy="646331"/>
          </a:xfrm>
          <a:prstGeom prst="rect">
            <a:avLst/>
          </a:prstGeom>
        </p:spPr>
        <p:txBody>
          <a:bodyPr wrap="none">
            <a:spAutoFit/>
          </a:bodyPr>
          <a:lstStyle/>
          <a:p>
            <a:r>
              <a:rPr kumimoji="1" lang="zh-CN" altLang="en-US" sz="3600"/>
              <a:t>课程第七天</a:t>
            </a:r>
            <a:endParaRPr kumimoji="1" lang="en-US" altLang="zh-CN" sz="3600"/>
          </a:p>
        </p:txBody>
      </p:sp>
      <p:sp>
        <p:nvSpPr>
          <p:cNvPr id="4" name="矩形 3"/>
          <p:cNvSpPr/>
          <p:nvPr/>
        </p:nvSpPr>
        <p:spPr>
          <a:xfrm>
            <a:off x="2771800" y="2060848"/>
            <a:ext cx="5112568" cy="3108543"/>
          </a:xfrm>
          <a:prstGeom prst="rect">
            <a:avLst/>
          </a:prstGeom>
        </p:spPr>
        <p:txBody>
          <a:bodyPr wrap="square">
            <a:spAutoFit/>
          </a:bodyPr>
          <a:lstStyle/>
          <a:p>
            <a:r>
              <a:rPr lang="en-US" altLang="zh-CN" sz="2800" b="0" i="0">
                <a:effectLst/>
                <a:latin typeface="Helvetica Neue" charset="0"/>
              </a:rPr>
              <a:t>1</a:t>
            </a:r>
            <a:r>
              <a:rPr lang="zh-CN" altLang="en-US" sz="2800" b="0" i="0">
                <a:effectLst/>
                <a:latin typeface="Helvetica Neue" charset="0"/>
              </a:rPr>
              <a:t>、</a:t>
            </a:r>
            <a:r>
              <a:rPr lang="en-US" altLang="zh-CN" sz="2800" b="0" i="0">
                <a:effectLst/>
                <a:latin typeface="Helvetica Neue" charset="0"/>
              </a:rPr>
              <a:t>CIFAR</a:t>
            </a:r>
            <a:r>
              <a:rPr lang="zh-CN" altLang="en-US" sz="2800" b="0" i="0">
                <a:effectLst/>
                <a:latin typeface="Helvetica Neue" charset="0"/>
              </a:rPr>
              <a:t>图像分类</a:t>
            </a:r>
            <a:endParaRPr lang="en-US" altLang="zh-CN" sz="2800" b="0" i="0">
              <a:effectLst/>
              <a:latin typeface="Helvetica Neue" charset="0"/>
            </a:endParaRPr>
          </a:p>
          <a:p>
            <a:endParaRPr lang="en-US" altLang="zh-CN" sz="2800">
              <a:latin typeface="Helvetica Neue" charset="0"/>
            </a:endParaRPr>
          </a:p>
          <a:p>
            <a:r>
              <a:rPr lang="en-US" altLang="zh-CN" sz="2800" b="0" i="0">
                <a:effectLst/>
                <a:latin typeface="Helvetica Neue" charset="0"/>
              </a:rPr>
              <a:t>2</a:t>
            </a:r>
            <a:r>
              <a:rPr lang="zh-CN" altLang="en-US" sz="2800" b="0" i="0">
                <a:effectLst/>
                <a:latin typeface="Helvetica Neue" charset="0"/>
              </a:rPr>
              <a:t>、</a:t>
            </a:r>
            <a:r>
              <a:rPr lang="zh-CN" altLang="en-US" sz="2800">
                <a:latin typeface="Helvetica Neue" charset="0"/>
              </a:rPr>
              <a:t>分布式会话函数</a:t>
            </a:r>
            <a:endParaRPr lang="en-US" altLang="zh-CN" sz="2800">
              <a:latin typeface="Helvetica Neue" charset="0"/>
            </a:endParaRPr>
          </a:p>
          <a:p>
            <a:endParaRPr lang="en-US" altLang="zh-CN" sz="2800">
              <a:latin typeface="Helvetica Neue" charset="0"/>
            </a:endParaRPr>
          </a:p>
          <a:p>
            <a:r>
              <a:rPr lang="en-US" altLang="zh-CN" sz="2800" b="0" i="0">
                <a:effectLst/>
                <a:latin typeface="Helvetica Neue" charset="0"/>
              </a:rPr>
              <a:t>3</a:t>
            </a:r>
            <a:r>
              <a:rPr lang="zh-CN" altLang="en-US" sz="2800" b="0" i="0">
                <a:effectLst/>
                <a:latin typeface="Helvetica Neue" charset="0"/>
              </a:rPr>
              <a:t>、分布式</a:t>
            </a:r>
            <a:r>
              <a:rPr lang="en-US" altLang="zh-CN" sz="2800" b="0" i="0">
                <a:effectLst/>
                <a:latin typeface="Helvetica Neue" charset="0"/>
              </a:rPr>
              <a:t>TensorFlow</a:t>
            </a:r>
          </a:p>
          <a:p>
            <a:endParaRPr lang="en-US" altLang="zh-CN" sz="2800">
              <a:latin typeface="Helvetica Neue" charset="0"/>
            </a:endParaRPr>
          </a:p>
          <a:p>
            <a:r>
              <a:rPr lang="en-US" altLang="zh-CN" sz="2800" b="0" i="0">
                <a:effectLst/>
                <a:latin typeface="Helvetica Neue" charset="0"/>
              </a:rPr>
              <a:t>4</a:t>
            </a:r>
            <a:r>
              <a:rPr lang="zh-CN" altLang="en-US" sz="2800" b="0" i="0">
                <a:effectLst/>
                <a:latin typeface="Helvetica Neue" charset="0"/>
              </a:rPr>
              <a:t>、推荐系统</a:t>
            </a:r>
            <a:endParaRPr lang="en-US" altLang="zh-CN" sz="2800" b="0" i="0">
              <a:solidFill>
                <a:srgbClr val="FF0000"/>
              </a:solidFill>
              <a:effectLst/>
              <a:latin typeface="Helvetica Neue" charset="0"/>
            </a:endParaRPr>
          </a:p>
        </p:txBody>
      </p:sp>
    </p:spTree>
    <p:extLst>
      <p:ext uri="{BB962C8B-B14F-4D97-AF65-F5344CB8AC3E}">
        <p14:creationId xmlns:p14="http://schemas.microsoft.com/office/powerpoint/2010/main" val="19362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1760" y="3068960"/>
            <a:ext cx="5109091" cy="461665"/>
          </a:xfrm>
          <a:prstGeom prst="rect">
            <a:avLst/>
          </a:prstGeom>
          <a:noFill/>
        </p:spPr>
        <p:txBody>
          <a:bodyPr wrap="none" rtlCol="0">
            <a:spAutoFit/>
          </a:bodyPr>
          <a:lstStyle/>
          <a:p>
            <a:r>
              <a:rPr kumimoji="1" lang="zh-CN" altLang="en-US" sz="2400">
                <a:solidFill>
                  <a:srgbClr val="FF0000"/>
                </a:solidFill>
              </a:rPr>
              <a:t>作业：将图片识别的程序改成分布式</a:t>
            </a:r>
          </a:p>
        </p:txBody>
      </p:sp>
    </p:spTree>
    <p:extLst>
      <p:ext uri="{BB962C8B-B14F-4D97-AF65-F5344CB8AC3E}">
        <p14:creationId xmlns:p14="http://schemas.microsoft.com/office/powerpoint/2010/main" val="1196619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9872" y="764704"/>
            <a:ext cx="2236510" cy="707886"/>
          </a:xfrm>
          <a:prstGeom prst="rect">
            <a:avLst/>
          </a:prstGeom>
          <a:noFill/>
        </p:spPr>
        <p:txBody>
          <a:bodyPr wrap="none" rtlCol="0">
            <a:spAutoFit/>
          </a:bodyPr>
          <a:lstStyle/>
          <a:p>
            <a:r>
              <a:rPr kumimoji="1" lang="zh-CN" altLang="en-US" sz="4000">
                <a:solidFill>
                  <a:srgbClr val="0070C0"/>
                </a:solidFill>
              </a:rPr>
              <a:t>推荐系统</a:t>
            </a:r>
          </a:p>
        </p:txBody>
      </p:sp>
      <p:sp>
        <p:nvSpPr>
          <p:cNvPr id="4" name="文本框 3"/>
          <p:cNvSpPr txBox="1"/>
          <p:nvPr/>
        </p:nvSpPr>
        <p:spPr>
          <a:xfrm>
            <a:off x="3131840" y="2009274"/>
            <a:ext cx="3110147" cy="2677656"/>
          </a:xfrm>
          <a:prstGeom prst="rect">
            <a:avLst/>
          </a:prstGeom>
          <a:noFill/>
        </p:spPr>
        <p:txBody>
          <a:bodyPr wrap="none" rtlCol="0">
            <a:spAutoFit/>
          </a:bodyPr>
          <a:lstStyle/>
          <a:p>
            <a:r>
              <a:rPr kumimoji="1" lang="en-US" altLang="zh-CN" sz="2400"/>
              <a:t>1</a:t>
            </a:r>
            <a:r>
              <a:rPr kumimoji="1" lang="zh-CN" altLang="en-US" sz="2400"/>
              <a:t>、推荐系统的背景</a:t>
            </a:r>
            <a:endParaRPr kumimoji="1" lang="en-US" altLang="zh-CN" sz="2400"/>
          </a:p>
          <a:p>
            <a:endParaRPr kumimoji="1" lang="en-US" altLang="zh-CN" sz="2400"/>
          </a:p>
          <a:p>
            <a:r>
              <a:rPr kumimoji="1" lang="en-US" altLang="zh-CN" sz="2400"/>
              <a:t>2</a:t>
            </a:r>
            <a:r>
              <a:rPr kumimoji="1" lang="zh-CN" altLang="en-US" sz="2400"/>
              <a:t>、推荐系统的意义</a:t>
            </a:r>
            <a:endParaRPr kumimoji="1" lang="en-US" altLang="zh-CN" sz="2400"/>
          </a:p>
          <a:p>
            <a:endParaRPr kumimoji="1" lang="en-US" altLang="zh-CN" sz="2400"/>
          </a:p>
          <a:p>
            <a:r>
              <a:rPr kumimoji="1" lang="en-US" altLang="zh-CN" sz="2400"/>
              <a:t>3</a:t>
            </a:r>
            <a:r>
              <a:rPr kumimoji="1" lang="zh-CN" altLang="en-US" sz="2400"/>
              <a:t>、推荐系统原理介绍</a:t>
            </a:r>
            <a:endParaRPr kumimoji="1" lang="en-US" altLang="zh-CN" sz="2400"/>
          </a:p>
          <a:p>
            <a:endParaRPr kumimoji="1" lang="en-US" altLang="zh-CN" sz="2400"/>
          </a:p>
          <a:p>
            <a:r>
              <a:rPr kumimoji="1" lang="en-US" altLang="zh-CN" sz="2400"/>
              <a:t>4</a:t>
            </a:r>
            <a:r>
              <a:rPr kumimoji="1" lang="zh-CN" altLang="en-US" sz="2400"/>
              <a:t>、推荐系统应用</a:t>
            </a:r>
          </a:p>
        </p:txBody>
      </p:sp>
    </p:spTree>
    <p:extLst>
      <p:ext uri="{BB962C8B-B14F-4D97-AF65-F5344CB8AC3E}">
        <p14:creationId xmlns:p14="http://schemas.microsoft.com/office/powerpoint/2010/main" val="198153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39752" y="2924944"/>
            <a:ext cx="5109091" cy="461665"/>
          </a:xfrm>
          <a:prstGeom prst="rect">
            <a:avLst/>
          </a:prstGeom>
          <a:noFill/>
        </p:spPr>
        <p:txBody>
          <a:bodyPr wrap="none" rtlCol="0">
            <a:spAutoFit/>
          </a:bodyPr>
          <a:lstStyle/>
          <a:p>
            <a:r>
              <a:rPr kumimoji="1" lang="zh-CN" altLang="en-US" sz="2400">
                <a:solidFill>
                  <a:srgbClr val="0070C0"/>
                </a:solidFill>
              </a:rPr>
              <a:t>生活中无时无刻都在使用着推荐系统</a:t>
            </a:r>
          </a:p>
        </p:txBody>
      </p:sp>
    </p:spTree>
    <p:extLst>
      <p:ext uri="{BB962C8B-B14F-4D97-AF65-F5344CB8AC3E}">
        <p14:creationId xmlns:p14="http://schemas.microsoft.com/office/powerpoint/2010/main" val="1772104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691680" y="2492896"/>
            <a:ext cx="5823841" cy="1897360"/>
          </a:xfrm>
          <a:prstGeom prst="rect">
            <a:avLst/>
          </a:prstGeom>
        </p:spPr>
      </p:pic>
    </p:spTree>
    <p:extLst>
      <p:ext uri="{BB962C8B-B14F-4D97-AF65-F5344CB8AC3E}">
        <p14:creationId xmlns:p14="http://schemas.microsoft.com/office/powerpoint/2010/main" val="302908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11760" y="980728"/>
            <a:ext cx="4392488" cy="2345711"/>
          </a:xfrm>
          <a:prstGeom prst="rect">
            <a:avLst/>
          </a:prstGeom>
        </p:spPr>
      </p:pic>
      <p:pic>
        <p:nvPicPr>
          <p:cNvPr id="3" name="图片 2"/>
          <p:cNvPicPr>
            <a:picLocks noChangeAspect="1"/>
          </p:cNvPicPr>
          <p:nvPr/>
        </p:nvPicPr>
        <p:blipFill>
          <a:blip r:embed="rId3"/>
          <a:stretch>
            <a:fillRect/>
          </a:stretch>
        </p:blipFill>
        <p:spPr>
          <a:xfrm>
            <a:off x="1115616" y="3861048"/>
            <a:ext cx="7487784" cy="1826953"/>
          </a:xfrm>
          <a:prstGeom prst="rect">
            <a:avLst/>
          </a:prstGeom>
        </p:spPr>
      </p:pic>
    </p:spTree>
    <p:extLst>
      <p:ext uri="{BB962C8B-B14F-4D97-AF65-F5344CB8AC3E}">
        <p14:creationId xmlns:p14="http://schemas.microsoft.com/office/powerpoint/2010/main" val="14461934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512" y="2157173"/>
            <a:ext cx="5024845" cy="264148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124742"/>
            <a:ext cx="2647820" cy="4706351"/>
          </a:xfrm>
          <a:prstGeom prst="rect">
            <a:avLst/>
          </a:prstGeom>
        </p:spPr>
      </p:pic>
    </p:spTree>
    <p:extLst>
      <p:ext uri="{BB962C8B-B14F-4D97-AF65-F5344CB8AC3E}">
        <p14:creationId xmlns:p14="http://schemas.microsoft.com/office/powerpoint/2010/main" val="952708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31840" y="764704"/>
            <a:ext cx="3416320" cy="646331"/>
          </a:xfrm>
          <a:prstGeom prst="rect">
            <a:avLst/>
          </a:prstGeom>
        </p:spPr>
        <p:txBody>
          <a:bodyPr wrap="none">
            <a:spAutoFit/>
          </a:bodyPr>
          <a:lstStyle/>
          <a:p>
            <a:r>
              <a:rPr kumimoji="1" lang="zh-CN" altLang="en-US" sz="3600">
                <a:solidFill>
                  <a:srgbClr val="0070C0"/>
                </a:solidFill>
              </a:rPr>
              <a:t>推荐系统的意义</a:t>
            </a:r>
            <a:endParaRPr kumimoji="1" lang="en-US" altLang="zh-CN" sz="3600">
              <a:solidFill>
                <a:srgbClr val="0070C0"/>
              </a:solidFill>
            </a:endParaRPr>
          </a:p>
        </p:txBody>
      </p:sp>
      <p:sp>
        <p:nvSpPr>
          <p:cNvPr id="4" name="文本框 3"/>
          <p:cNvSpPr txBox="1"/>
          <p:nvPr/>
        </p:nvSpPr>
        <p:spPr>
          <a:xfrm>
            <a:off x="1475656" y="2348880"/>
            <a:ext cx="6474849" cy="1938992"/>
          </a:xfrm>
          <a:prstGeom prst="rect">
            <a:avLst/>
          </a:prstGeom>
          <a:noFill/>
        </p:spPr>
        <p:txBody>
          <a:bodyPr wrap="none" rtlCol="0">
            <a:spAutoFit/>
          </a:bodyPr>
          <a:lstStyle/>
          <a:p>
            <a:pPr marL="285750" indent="-285750">
              <a:buFont typeface="Arial" charset="0"/>
              <a:buChar char="•"/>
            </a:pPr>
            <a:r>
              <a:rPr kumimoji="1" lang="zh-CN" altLang="en-US" sz="2400"/>
              <a:t>互联网时代的信息量过载：</a:t>
            </a:r>
            <a:endParaRPr kumimoji="1" lang="en-US" altLang="zh-CN" sz="2400"/>
          </a:p>
          <a:p>
            <a:pPr marL="285750" indent="-285750">
              <a:buFont typeface="Arial" charset="0"/>
              <a:buChar char="•"/>
            </a:pPr>
            <a:endParaRPr kumimoji="1" lang="en-US" altLang="zh-CN" sz="2400"/>
          </a:p>
          <a:p>
            <a:pPr marL="742950" lvl="1" indent="-285750">
              <a:buFont typeface="Arial" charset="0"/>
              <a:buChar char="•"/>
            </a:pPr>
            <a:r>
              <a:rPr kumimoji="1" lang="zh-CN" altLang="en-US" sz="2400"/>
              <a:t>视频网站每天都会有</a:t>
            </a:r>
            <a:r>
              <a:rPr kumimoji="1" lang="zh-CN" altLang="en-US" sz="2400">
                <a:solidFill>
                  <a:srgbClr val="FF0000"/>
                </a:solidFill>
              </a:rPr>
              <a:t>上万小时</a:t>
            </a:r>
            <a:r>
              <a:rPr kumimoji="1" lang="zh-CN" altLang="en-US" sz="2400"/>
              <a:t>的视频上传</a:t>
            </a:r>
            <a:endParaRPr kumimoji="1" lang="en-US" altLang="zh-CN" sz="2400"/>
          </a:p>
          <a:p>
            <a:pPr marL="742950" lvl="1" indent="-285750">
              <a:buFont typeface="Arial" charset="0"/>
              <a:buChar char="•"/>
            </a:pPr>
            <a:r>
              <a:rPr kumimoji="1" lang="zh-CN" altLang="en-US" sz="2400"/>
              <a:t>购物网站每天上架</a:t>
            </a:r>
            <a:r>
              <a:rPr kumimoji="1" lang="zh-CN" altLang="en-US" sz="2400">
                <a:solidFill>
                  <a:srgbClr val="FF0000"/>
                </a:solidFill>
              </a:rPr>
              <a:t>百万商品</a:t>
            </a:r>
            <a:endParaRPr kumimoji="1" lang="en-US" altLang="zh-CN" sz="2400">
              <a:solidFill>
                <a:srgbClr val="FF0000"/>
              </a:solidFill>
            </a:endParaRPr>
          </a:p>
          <a:p>
            <a:pPr marL="742950" lvl="1" indent="-285750">
              <a:buFont typeface="Arial" charset="0"/>
              <a:buChar char="•"/>
            </a:pPr>
            <a:r>
              <a:rPr kumimoji="1" lang="zh-CN" altLang="en-US" sz="2400"/>
              <a:t>每天大概数以万计的新闻报道</a:t>
            </a:r>
            <a:endParaRPr kumimoji="1" lang="en-US" altLang="zh-CN" sz="2400"/>
          </a:p>
        </p:txBody>
      </p:sp>
    </p:spTree>
    <p:extLst>
      <p:ext uri="{BB962C8B-B14F-4D97-AF65-F5344CB8AC3E}">
        <p14:creationId xmlns:p14="http://schemas.microsoft.com/office/powerpoint/2010/main" val="530611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7664" y="1412776"/>
            <a:ext cx="7272808" cy="3416320"/>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kumimoji="1" lang="zh-CN" altLang="en-US" sz="2400"/>
              <a:t>解决信息过载</a:t>
            </a:r>
            <a:endParaRPr kumimoji="1" lang="en-US" altLang="zh-CN" sz="240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kumimoji="1" lang="en-US" altLang="zh-CN" sz="240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zh-CN" altLang="en-US" sz="2400"/>
              <a:t>搜索引擎时代</a:t>
            </a:r>
            <a:endParaRPr kumimoji="1" lang="en-US" altLang="zh-CN" sz="2400"/>
          </a:p>
          <a:p>
            <a:pPr marL="800100" lvl="1" indent="-342900">
              <a:buFont typeface="Arial" charset="0"/>
              <a:buChar char="•"/>
            </a:pPr>
            <a:r>
              <a:rPr kumimoji="1" lang="zh-CN" altLang="en-US" sz="2400"/>
              <a:t>分类导航</a:t>
            </a:r>
            <a:r>
              <a:rPr kumimoji="1" lang="en-US" altLang="zh-CN" sz="2400"/>
              <a:t>	</a:t>
            </a:r>
            <a:r>
              <a:rPr kumimoji="1" lang="zh-CN" altLang="en-US" sz="2400"/>
              <a:t>雅虎</a:t>
            </a:r>
            <a:endParaRPr kumimoji="1" lang="en-US" altLang="zh-CN" sz="2400"/>
          </a:p>
          <a:p>
            <a:pPr marL="800100" lvl="1" indent="-342900">
              <a:buFont typeface="Arial" charset="0"/>
              <a:buChar char="•"/>
            </a:pPr>
            <a:r>
              <a:rPr kumimoji="1" lang="zh-CN" altLang="en-US" sz="2400"/>
              <a:t>搜索</a:t>
            </a:r>
            <a:r>
              <a:rPr kumimoji="1" lang="en-US" altLang="zh-CN" sz="2400"/>
              <a:t>	</a:t>
            </a:r>
            <a:r>
              <a:rPr kumimoji="1" lang="zh-CN" altLang="en-US" sz="2400"/>
              <a:t>谷歌、百度</a:t>
            </a:r>
            <a:endParaRPr kumimoji="1" lang="en-US" altLang="zh-CN" sz="2400"/>
          </a:p>
          <a:p>
            <a:pPr marR="0" lvl="0" defTabSz="914400" eaLnBrk="1" fontAlgn="auto" latinLnBrk="0" hangingPunct="1">
              <a:lnSpc>
                <a:spcPct val="100000"/>
              </a:lnSpc>
              <a:spcBef>
                <a:spcPts val="0"/>
              </a:spcBef>
              <a:spcAft>
                <a:spcPts val="0"/>
              </a:spcAft>
              <a:buClrTx/>
              <a:buSzTx/>
              <a:tabLst/>
              <a:defRPr/>
            </a:pPr>
            <a:endParaRPr kumimoji="1" lang="en-US" altLang="zh-CN" sz="240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zh-CN" altLang="en-US" sz="2400"/>
              <a:t>个性化时代</a:t>
            </a:r>
            <a:r>
              <a:rPr kumimoji="1" lang="en-US" altLang="zh-CN" sz="2400"/>
              <a:t>(</a:t>
            </a:r>
            <a:r>
              <a:rPr kumimoji="1" lang="zh-CN" altLang="en-US" sz="2400"/>
              <a:t>提高用户粘度、增加营收</a:t>
            </a:r>
            <a:r>
              <a:rPr kumimoji="1" lang="en-US" altLang="zh-CN" sz="2400"/>
              <a:t>)</a:t>
            </a:r>
          </a:p>
          <a:p>
            <a:pPr marL="800100" lvl="1" indent="-342900">
              <a:buFont typeface="Arial" charset="0"/>
              <a:buChar char="•"/>
            </a:pPr>
            <a:r>
              <a:rPr kumimoji="1" lang="zh-CN" altLang="en-US" sz="2400"/>
              <a:t>系统自动推荐相关的东西</a:t>
            </a:r>
            <a:r>
              <a:rPr kumimoji="1" lang="en-US" altLang="zh-CN" sz="2400"/>
              <a:t>	</a:t>
            </a:r>
            <a:r>
              <a:rPr kumimoji="1" lang="zh-CN" altLang="en-US" sz="2400"/>
              <a:t>今日头条、豆瓣、电商</a:t>
            </a:r>
            <a:endParaRPr kumimoji="1" lang="en-US" altLang="zh-CN" sz="2400"/>
          </a:p>
        </p:txBody>
      </p:sp>
    </p:spTree>
    <p:extLst>
      <p:ext uri="{BB962C8B-B14F-4D97-AF65-F5344CB8AC3E}">
        <p14:creationId xmlns:p14="http://schemas.microsoft.com/office/powerpoint/2010/main" val="1640201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55776" y="2924944"/>
            <a:ext cx="4852610" cy="523220"/>
          </a:xfrm>
          <a:prstGeom prst="rect">
            <a:avLst/>
          </a:prstGeom>
          <a:noFill/>
        </p:spPr>
        <p:txBody>
          <a:bodyPr wrap="none" rtlCol="0">
            <a:spAutoFit/>
          </a:bodyPr>
          <a:lstStyle/>
          <a:p>
            <a:r>
              <a:rPr kumimoji="1" lang="zh-CN" altLang="en-US" sz="2800">
                <a:solidFill>
                  <a:srgbClr val="0070C0"/>
                </a:solidFill>
              </a:rPr>
              <a:t>如何去给你的网站用户推荐？</a:t>
            </a:r>
          </a:p>
        </p:txBody>
      </p:sp>
    </p:spTree>
    <p:extLst>
      <p:ext uri="{BB962C8B-B14F-4D97-AF65-F5344CB8AC3E}">
        <p14:creationId xmlns:p14="http://schemas.microsoft.com/office/powerpoint/2010/main" val="177097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7704" y="1988840"/>
            <a:ext cx="3807453" cy="2554545"/>
          </a:xfrm>
          <a:prstGeom prst="rect">
            <a:avLst/>
          </a:prstGeom>
          <a:noFill/>
        </p:spPr>
        <p:txBody>
          <a:bodyPr wrap="none" rtlCol="0">
            <a:spAutoFit/>
          </a:bodyPr>
          <a:lstStyle/>
          <a:p>
            <a:pPr marL="285750" indent="-285750">
              <a:buFont typeface="Arial" charset="0"/>
              <a:buChar char="•"/>
            </a:pPr>
            <a:r>
              <a:rPr kumimoji="1" lang="zh-CN" altLang="en-US" sz="3200"/>
              <a:t>推荐的依据：</a:t>
            </a:r>
            <a:endParaRPr kumimoji="1" lang="en-US" altLang="zh-CN" sz="3200"/>
          </a:p>
          <a:p>
            <a:pPr marL="742950" lvl="1" indent="-285750">
              <a:buFont typeface="Arial" charset="0"/>
              <a:buChar char="•"/>
            </a:pPr>
            <a:r>
              <a:rPr kumimoji="1" lang="zh-CN" altLang="en-US" sz="3200"/>
              <a:t>用户的历史行为</a:t>
            </a:r>
            <a:endParaRPr kumimoji="1" lang="en-US" altLang="zh-CN" sz="3200"/>
          </a:p>
          <a:p>
            <a:pPr marL="742950" lvl="1" indent="-285750">
              <a:buFont typeface="Arial" charset="0"/>
              <a:buChar char="•"/>
            </a:pPr>
            <a:r>
              <a:rPr kumimoji="1" lang="zh-CN" altLang="en-US" sz="3200"/>
              <a:t>用户的兴趣点</a:t>
            </a:r>
            <a:endParaRPr kumimoji="1" lang="en-US" altLang="zh-CN" sz="3200"/>
          </a:p>
          <a:p>
            <a:pPr marL="742950" lvl="1" indent="-285750">
              <a:buFont typeface="Arial" charset="0"/>
              <a:buChar char="•"/>
            </a:pPr>
            <a:r>
              <a:rPr kumimoji="1" lang="zh-CN" altLang="en-US" sz="3200"/>
              <a:t>社交关系</a:t>
            </a:r>
            <a:endParaRPr kumimoji="1" lang="en-US" altLang="zh-CN" sz="3200"/>
          </a:p>
          <a:p>
            <a:pPr marL="742950" lvl="1" indent="-285750">
              <a:buFont typeface="Arial" charset="0"/>
              <a:buChar char="•"/>
            </a:pPr>
            <a:r>
              <a:rPr kumimoji="1" lang="mr-IN" altLang="zh-CN" sz="3200"/>
              <a:t>…</a:t>
            </a:r>
            <a:endParaRPr kumimoji="1" lang="zh-CN" altLang="en-US" sz="3200"/>
          </a:p>
        </p:txBody>
      </p:sp>
    </p:spTree>
    <p:extLst>
      <p:ext uri="{BB962C8B-B14F-4D97-AF65-F5344CB8AC3E}">
        <p14:creationId xmlns:p14="http://schemas.microsoft.com/office/powerpoint/2010/main" val="59403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88617" y="1133455"/>
            <a:ext cx="6120680" cy="5220489"/>
          </a:xfrm>
          <a:prstGeom prst="rect">
            <a:avLst/>
          </a:prstGeom>
        </p:spPr>
      </p:pic>
      <p:sp>
        <p:nvSpPr>
          <p:cNvPr id="3" name="矩形 2"/>
          <p:cNvSpPr/>
          <p:nvPr/>
        </p:nvSpPr>
        <p:spPr>
          <a:xfrm>
            <a:off x="3254862" y="548680"/>
            <a:ext cx="2988190" cy="584775"/>
          </a:xfrm>
          <a:prstGeom prst="rect">
            <a:avLst/>
          </a:prstGeom>
        </p:spPr>
        <p:txBody>
          <a:bodyPr wrap="none">
            <a:spAutoFit/>
          </a:bodyPr>
          <a:lstStyle/>
          <a:p>
            <a:r>
              <a:rPr lang="en-US" altLang="zh-CN" sz="3200">
                <a:solidFill>
                  <a:srgbClr val="0070C0"/>
                </a:solidFill>
                <a:latin typeface="Helvetica Neue" charset="0"/>
              </a:rPr>
              <a:t>CIFAR</a:t>
            </a:r>
            <a:r>
              <a:rPr lang="zh-CN" altLang="en-US" sz="3200">
                <a:solidFill>
                  <a:srgbClr val="0070C0"/>
                </a:solidFill>
                <a:latin typeface="Helvetica Neue" charset="0"/>
              </a:rPr>
              <a:t>图片分类</a:t>
            </a:r>
            <a:endParaRPr lang="en-US" altLang="zh-CN" sz="3200">
              <a:solidFill>
                <a:srgbClr val="0070C0"/>
              </a:solidFill>
              <a:latin typeface="Helvetica Neue" charset="0"/>
            </a:endParaRPr>
          </a:p>
        </p:txBody>
      </p:sp>
    </p:spTree>
    <p:extLst>
      <p:ext uri="{BB962C8B-B14F-4D97-AF65-F5344CB8AC3E}">
        <p14:creationId xmlns:p14="http://schemas.microsoft.com/office/powerpoint/2010/main" val="299762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31840" y="764704"/>
            <a:ext cx="3057247" cy="584775"/>
          </a:xfrm>
          <a:prstGeom prst="rect">
            <a:avLst/>
          </a:prstGeom>
        </p:spPr>
        <p:txBody>
          <a:bodyPr wrap="none">
            <a:spAutoFit/>
          </a:bodyPr>
          <a:lstStyle/>
          <a:p>
            <a:r>
              <a:rPr kumimoji="1" lang="zh-CN" altLang="en-US" sz="3200">
                <a:solidFill>
                  <a:srgbClr val="7030A0"/>
                </a:solidFill>
              </a:rPr>
              <a:t>推荐系统的结构</a:t>
            </a:r>
            <a:endParaRPr kumimoji="1" lang="en-US" altLang="zh-CN" sz="3200">
              <a:solidFill>
                <a:srgbClr val="7030A0"/>
              </a:solidFill>
            </a:endParaRPr>
          </a:p>
        </p:txBody>
      </p:sp>
      <p:pic>
        <p:nvPicPr>
          <p:cNvPr id="3" name="图片 2"/>
          <p:cNvPicPr>
            <a:picLocks noChangeAspect="1"/>
          </p:cNvPicPr>
          <p:nvPr/>
        </p:nvPicPr>
        <p:blipFill>
          <a:blip r:embed="rId2"/>
          <a:stretch>
            <a:fillRect/>
          </a:stretch>
        </p:blipFill>
        <p:spPr>
          <a:xfrm>
            <a:off x="394393" y="1732278"/>
            <a:ext cx="1512168" cy="1596671"/>
          </a:xfrm>
          <a:prstGeom prst="rect">
            <a:avLst/>
          </a:prstGeom>
        </p:spPr>
      </p:pic>
      <p:pic>
        <p:nvPicPr>
          <p:cNvPr id="4" name="图片 3"/>
          <p:cNvPicPr>
            <a:picLocks noChangeAspect="1"/>
          </p:cNvPicPr>
          <p:nvPr/>
        </p:nvPicPr>
        <p:blipFill>
          <a:blip r:embed="rId3"/>
          <a:stretch>
            <a:fillRect/>
          </a:stretch>
        </p:blipFill>
        <p:spPr>
          <a:xfrm>
            <a:off x="396806" y="4189907"/>
            <a:ext cx="1410054" cy="1456475"/>
          </a:xfrm>
          <a:prstGeom prst="rect">
            <a:avLst/>
          </a:prstGeom>
        </p:spPr>
      </p:pic>
      <p:sp>
        <p:nvSpPr>
          <p:cNvPr id="5" name="下箭头 4"/>
          <p:cNvSpPr/>
          <p:nvPr/>
        </p:nvSpPr>
        <p:spPr bwMode="auto">
          <a:xfrm rot="18311133">
            <a:off x="2613260" y="2329696"/>
            <a:ext cx="227129" cy="1386274"/>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6" name="下箭头 5"/>
          <p:cNvSpPr/>
          <p:nvPr/>
        </p:nvSpPr>
        <p:spPr bwMode="auto">
          <a:xfrm rot="14542510">
            <a:off x="2596974" y="3926409"/>
            <a:ext cx="215615" cy="1338808"/>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7" name="圆角矩形 6"/>
          <p:cNvSpPr/>
          <p:nvPr/>
        </p:nvSpPr>
        <p:spPr bwMode="auto">
          <a:xfrm>
            <a:off x="3347864" y="3068960"/>
            <a:ext cx="1411324" cy="136694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20000"/>
              </a:spcBef>
            </a:pPr>
            <a:r>
              <a:rPr kumimoji="1" lang="zh-CN" altLang="en-US" sz="2000" dirty="0"/>
              <a:t>数据处理与模型学习</a:t>
            </a:r>
            <a:endParaRPr kumimoji="1" lang="zh-CN" altLang="en-US" sz="2000" dirty="0" smtClean="0"/>
          </a:p>
        </p:txBody>
      </p:sp>
      <p:sp>
        <p:nvSpPr>
          <p:cNvPr id="8" name="下箭头 7"/>
          <p:cNvSpPr/>
          <p:nvPr/>
        </p:nvSpPr>
        <p:spPr bwMode="auto">
          <a:xfrm rot="16200000">
            <a:off x="4959576" y="3396954"/>
            <a:ext cx="328436" cy="710953"/>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9" name="圆角矩形 8"/>
          <p:cNvSpPr/>
          <p:nvPr/>
        </p:nvSpPr>
        <p:spPr bwMode="auto">
          <a:xfrm>
            <a:off x="5464932" y="3069504"/>
            <a:ext cx="1411324" cy="136694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20000"/>
              </a:spcBef>
            </a:pPr>
            <a:r>
              <a:rPr kumimoji="1" lang="zh-CN" altLang="en-US" sz="2000" dirty="0"/>
              <a:t>推荐模型</a:t>
            </a:r>
            <a:endParaRPr kumimoji="1" lang="zh-CN" altLang="en-US" sz="2000" dirty="0" smtClean="0"/>
          </a:p>
        </p:txBody>
      </p:sp>
      <p:sp>
        <p:nvSpPr>
          <p:cNvPr id="10" name="下箭头 9"/>
          <p:cNvSpPr/>
          <p:nvPr/>
        </p:nvSpPr>
        <p:spPr bwMode="auto">
          <a:xfrm rot="16200000">
            <a:off x="7067515" y="3415370"/>
            <a:ext cx="328436" cy="710953"/>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11" name="圆角矩形 10"/>
          <p:cNvSpPr/>
          <p:nvPr/>
        </p:nvSpPr>
        <p:spPr bwMode="auto">
          <a:xfrm>
            <a:off x="7581918" y="3068960"/>
            <a:ext cx="1411324" cy="136694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20000"/>
              </a:spcBef>
            </a:pPr>
            <a:r>
              <a:rPr kumimoji="1" lang="zh-CN" altLang="en-US" sz="2000" dirty="0" smtClean="0"/>
              <a:t>推荐给用户</a:t>
            </a:r>
          </a:p>
        </p:txBody>
      </p:sp>
    </p:spTree>
    <p:extLst>
      <p:ext uri="{BB962C8B-B14F-4D97-AF65-F5344CB8AC3E}">
        <p14:creationId xmlns:p14="http://schemas.microsoft.com/office/powerpoint/2010/main" val="231256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7824" y="692696"/>
            <a:ext cx="3416320" cy="646331"/>
          </a:xfrm>
          <a:prstGeom prst="rect">
            <a:avLst/>
          </a:prstGeom>
        </p:spPr>
        <p:txBody>
          <a:bodyPr wrap="none">
            <a:spAutoFit/>
          </a:bodyPr>
          <a:lstStyle/>
          <a:p>
            <a:r>
              <a:rPr kumimoji="1" lang="zh-CN" altLang="en-US" sz="3600">
                <a:solidFill>
                  <a:srgbClr val="0070C0"/>
                </a:solidFill>
              </a:rPr>
              <a:t>推荐系统的原理</a:t>
            </a:r>
            <a:endParaRPr kumimoji="1" lang="en-US" altLang="zh-CN" sz="3600">
              <a:solidFill>
                <a:srgbClr val="0070C0"/>
              </a:solidFill>
            </a:endParaRPr>
          </a:p>
        </p:txBody>
      </p:sp>
      <p:sp>
        <p:nvSpPr>
          <p:cNvPr id="3" name="文本框 2"/>
          <p:cNvSpPr txBox="1"/>
          <p:nvPr/>
        </p:nvSpPr>
        <p:spPr>
          <a:xfrm>
            <a:off x="2987824" y="2132856"/>
            <a:ext cx="4435830" cy="2677656"/>
          </a:xfrm>
          <a:prstGeom prst="rect">
            <a:avLst/>
          </a:prstGeom>
          <a:noFill/>
        </p:spPr>
        <p:txBody>
          <a:bodyPr wrap="none" rtlCol="0">
            <a:spAutoFit/>
          </a:bodyPr>
          <a:lstStyle/>
          <a:p>
            <a:r>
              <a:rPr kumimoji="1" lang="en-US" altLang="zh-CN" sz="2400"/>
              <a:t>1</a:t>
            </a:r>
            <a:r>
              <a:rPr kumimoji="1" lang="zh-CN" altLang="en-US" sz="2400"/>
              <a:t>、推荐系统的分类</a:t>
            </a:r>
            <a:endParaRPr kumimoji="1" lang="en-US" altLang="zh-CN" sz="2400"/>
          </a:p>
          <a:p>
            <a:endParaRPr kumimoji="1" lang="en-US" altLang="zh-CN" sz="2400"/>
          </a:p>
          <a:p>
            <a:r>
              <a:rPr kumimoji="1" lang="en-US" altLang="zh-CN" sz="2400"/>
              <a:t>2</a:t>
            </a:r>
            <a:r>
              <a:rPr kumimoji="1" lang="zh-CN" altLang="en-US" sz="2400"/>
              <a:t>、基于物品的协同过滤分析</a:t>
            </a:r>
            <a:endParaRPr kumimoji="1" lang="en-US" altLang="zh-CN" sz="2400"/>
          </a:p>
          <a:p>
            <a:endParaRPr kumimoji="1" lang="en-US" altLang="zh-CN" sz="2400"/>
          </a:p>
          <a:p>
            <a:r>
              <a:rPr kumimoji="1" lang="en-US" altLang="zh-CN" sz="2400"/>
              <a:t>3</a:t>
            </a:r>
            <a:r>
              <a:rPr kumimoji="1" lang="zh-CN" altLang="en-US" sz="2400"/>
              <a:t>、改进的协同过滤</a:t>
            </a:r>
            <a:r>
              <a:rPr kumimoji="1" lang="en-US" altLang="zh-CN" sz="2400"/>
              <a:t>-</a:t>
            </a:r>
            <a:r>
              <a:rPr kumimoji="1" lang="zh-CN" altLang="en-US" sz="2400"/>
              <a:t>隐语义模型</a:t>
            </a:r>
            <a:endParaRPr kumimoji="1" lang="en-US" altLang="zh-CN" sz="2400"/>
          </a:p>
          <a:p>
            <a:endParaRPr kumimoji="1" lang="en-US" altLang="zh-CN" sz="2400"/>
          </a:p>
          <a:p>
            <a:r>
              <a:rPr kumimoji="1" lang="en-US" altLang="zh-CN" sz="2400"/>
              <a:t>4</a:t>
            </a:r>
            <a:r>
              <a:rPr kumimoji="1" lang="zh-CN" altLang="en-US" sz="2400"/>
              <a:t>、推荐系统开源库</a:t>
            </a:r>
            <a:endParaRPr kumimoji="1" lang="en-US" altLang="zh-CN" sz="2400"/>
          </a:p>
        </p:txBody>
      </p:sp>
    </p:spTree>
    <p:extLst>
      <p:ext uri="{BB962C8B-B14F-4D97-AF65-F5344CB8AC3E}">
        <p14:creationId xmlns:p14="http://schemas.microsoft.com/office/powerpoint/2010/main" val="19291368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61889" y="1893469"/>
            <a:ext cx="4281246" cy="3128602"/>
          </a:xfrm>
          <a:prstGeom prst="rect">
            <a:avLst/>
          </a:prstGeom>
        </p:spPr>
      </p:pic>
      <p:pic>
        <p:nvPicPr>
          <p:cNvPr id="5" name="图片 4"/>
          <p:cNvPicPr>
            <a:picLocks noChangeAspect="1"/>
          </p:cNvPicPr>
          <p:nvPr/>
        </p:nvPicPr>
        <p:blipFill>
          <a:blip r:embed="rId3"/>
          <a:stretch>
            <a:fillRect/>
          </a:stretch>
        </p:blipFill>
        <p:spPr>
          <a:xfrm>
            <a:off x="467544" y="1850559"/>
            <a:ext cx="4294345" cy="3171512"/>
          </a:xfrm>
          <a:prstGeom prst="rect">
            <a:avLst/>
          </a:prstGeom>
        </p:spPr>
      </p:pic>
    </p:spTree>
    <p:extLst>
      <p:ext uri="{BB962C8B-B14F-4D97-AF65-F5344CB8AC3E}">
        <p14:creationId xmlns:p14="http://schemas.microsoft.com/office/powerpoint/2010/main" val="295523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3848" y="764704"/>
            <a:ext cx="3057247" cy="584775"/>
          </a:xfrm>
          <a:prstGeom prst="rect">
            <a:avLst/>
          </a:prstGeom>
        </p:spPr>
        <p:txBody>
          <a:bodyPr wrap="none">
            <a:spAutoFit/>
          </a:bodyPr>
          <a:lstStyle/>
          <a:p>
            <a:r>
              <a:rPr kumimoji="1" lang="zh-CN" altLang="en-US" sz="3200">
                <a:solidFill>
                  <a:srgbClr val="7030A0"/>
                </a:solidFill>
              </a:rPr>
              <a:t>推荐系统的分类</a:t>
            </a:r>
            <a:endParaRPr kumimoji="1" lang="en-US" altLang="zh-CN" sz="3200">
              <a:solidFill>
                <a:srgbClr val="7030A0"/>
              </a:solidFill>
            </a:endParaRPr>
          </a:p>
        </p:txBody>
      </p:sp>
      <p:sp>
        <p:nvSpPr>
          <p:cNvPr id="3" name="文本框 2"/>
          <p:cNvSpPr txBox="1"/>
          <p:nvPr/>
        </p:nvSpPr>
        <p:spPr>
          <a:xfrm>
            <a:off x="1475656" y="1628800"/>
            <a:ext cx="6853158" cy="6524863"/>
          </a:xfrm>
          <a:prstGeom prst="rect">
            <a:avLst/>
          </a:prstGeom>
          <a:noFill/>
        </p:spPr>
        <p:txBody>
          <a:bodyPr wrap="none" rtlCol="0">
            <a:spAutoFit/>
          </a:bodyPr>
          <a:lstStyle/>
          <a:p>
            <a:r>
              <a:rPr kumimoji="1" lang="zh-CN" altLang="en-US" sz="2000">
                <a:solidFill>
                  <a:srgbClr val="FF0000"/>
                </a:solidFill>
              </a:rPr>
              <a:t>基于内容的推荐：</a:t>
            </a:r>
            <a:endParaRPr kumimoji="1" lang="en-US" altLang="zh-CN" sz="2000">
              <a:solidFill>
                <a:srgbClr val="FF0000"/>
              </a:solidFill>
            </a:endParaRPr>
          </a:p>
          <a:p>
            <a:endParaRPr kumimoji="1" lang="en-US" altLang="zh-CN" sz="2000"/>
          </a:p>
          <a:p>
            <a:r>
              <a:rPr kumimoji="1" lang="en-US" altLang="zh-CN" sz="2000"/>
              <a:t>1</a:t>
            </a:r>
            <a:r>
              <a:rPr kumimoji="1" lang="zh-CN" altLang="en-US" sz="2000"/>
              <a:t>、推荐系统最初使用的最广泛的推荐机制</a:t>
            </a:r>
            <a:endParaRPr kumimoji="1" lang="en-US" altLang="zh-CN" sz="2000"/>
          </a:p>
          <a:p>
            <a:endParaRPr kumimoji="1" lang="en-US" altLang="zh-CN" sz="2000"/>
          </a:p>
          <a:p>
            <a:r>
              <a:rPr kumimoji="1" lang="en-US" altLang="zh-CN" sz="2000"/>
              <a:t>2</a:t>
            </a:r>
            <a:r>
              <a:rPr kumimoji="1" lang="zh-CN" altLang="en-US" sz="2000"/>
              <a:t>、</a:t>
            </a:r>
            <a:r>
              <a:rPr lang="zh-CN" altLang="en-US" sz="2000"/>
              <a:t>根据推荐物品或内容的元数据特征，发现物品或者内容</a:t>
            </a:r>
            <a:endParaRPr lang="en-US" altLang="zh-CN" sz="2000"/>
          </a:p>
          <a:p>
            <a:r>
              <a:rPr lang="zh-CN" altLang="en-US" sz="2000"/>
              <a:t>的相关性，然后进行推荐相似的物品</a:t>
            </a:r>
            <a:r>
              <a:rPr lang="en-US" altLang="zh-CN" sz="2000"/>
              <a:t>(</a:t>
            </a:r>
            <a:r>
              <a:rPr lang="en-US" altLang="zh-CN" sz="2000">
                <a:solidFill>
                  <a:srgbClr val="FF0000"/>
                </a:solidFill>
              </a:rPr>
              <a:t>tf-idf</a:t>
            </a:r>
            <a:r>
              <a:rPr lang="zh-CN" altLang="en-US" sz="2000">
                <a:solidFill>
                  <a:srgbClr val="FF0000"/>
                </a:solidFill>
              </a:rPr>
              <a:t>权重</a:t>
            </a:r>
            <a:r>
              <a:rPr lang="en-US" altLang="zh-CN" sz="2000"/>
              <a:t>)</a:t>
            </a:r>
          </a:p>
          <a:p>
            <a:endParaRPr lang="en-US" altLang="zh-CN" sz="2000"/>
          </a:p>
          <a:p>
            <a:r>
              <a:rPr lang="en-US" altLang="zh-CN" sz="2000"/>
              <a:t>3</a:t>
            </a:r>
            <a:r>
              <a:rPr lang="zh-CN" altLang="en-US" sz="2000"/>
              <a:t>、物品通过内容比较关联：</a:t>
            </a:r>
            <a:endParaRPr lang="en-US" altLang="zh-CN" sz="2000"/>
          </a:p>
          <a:p>
            <a:r>
              <a:rPr lang="en-US" altLang="zh-CN" sz="2000"/>
              <a:t>	</a:t>
            </a:r>
            <a:r>
              <a:rPr lang="zh-CN" altLang="en-US" sz="2000"/>
              <a:t>电影题材：爱情片</a:t>
            </a:r>
            <a:r>
              <a:rPr lang="en-US" altLang="zh-CN" sz="2000"/>
              <a:t>/</a:t>
            </a:r>
            <a:r>
              <a:rPr lang="zh-CN" altLang="en-US" sz="2000"/>
              <a:t>动作片</a:t>
            </a:r>
            <a:r>
              <a:rPr lang="en-US" altLang="zh-CN" sz="2000"/>
              <a:t>/</a:t>
            </a:r>
            <a:r>
              <a:rPr lang="zh-CN" altLang="en-US" sz="2000"/>
              <a:t>科幻片</a:t>
            </a:r>
            <a:r>
              <a:rPr lang="en-US" altLang="zh-CN" sz="2000"/>
              <a:t>/</a:t>
            </a:r>
            <a:r>
              <a:rPr lang="zh-CN" altLang="en-US" sz="2000"/>
              <a:t>惊悚片</a:t>
            </a:r>
            <a:endParaRPr lang="en-US" altLang="zh-CN" sz="2000"/>
          </a:p>
          <a:p>
            <a:r>
              <a:rPr lang="en-US" altLang="zh-CN" sz="2000"/>
              <a:t>	</a:t>
            </a:r>
            <a:r>
              <a:rPr lang="zh-CN" altLang="en-US" sz="2000"/>
              <a:t>电影人物：范迪塞尔</a:t>
            </a:r>
            <a:r>
              <a:rPr lang="en-US" altLang="zh-CN" sz="2000"/>
              <a:t>/</a:t>
            </a:r>
            <a:r>
              <a:rPr lang="zh-CN" altLang="en-US" sz="2000"/>
              <a:t>保罗</a:t>
            </a:r>
            <a:r>
              <a:rPr lang="en-US" altLang="zh-CN" sz="2000"/>
              <a:t>/</a:t>
            </a:r>
            <a:r>
              <a:rPr lang="zh-CN" altLang="en-US" sz="2000"/>
              <a:t>吴京</a:t>
            </a:r>
            <a:endParaRPr lang="en-US" altLang="zh-CN" sz="2000"/>
          </a:p>
          <a:p>
            <a:r>
              <a:rPr lang="en-US" altLang="zh-CN" sz="2000"/>
              <a:t>	</a:t>
            </a:r>
            <a:r>
              <a:rPr lang="zh-CN" altLang="en-US" sz="2000"/>
              <a:t>电影时间：</a:t>
            </a:r>
            <a:r>
              <a:rPr lang="en-US" altLang="zh-CN" sz="2000"/>
              <a:t>2017/7/7</a:t>
            </a:r>
            <a:r>
              <a:rPr lang="mr-IN" altLang="zh-CN" sz="2000"/>
              <a:t>…</a:t>
            </a:r>
            <a:endParaRPr lang="en-US" altLang="zh-CN" sz="2000"/>
          </a:p>
          <a:p>
            <a:r>
              <a:rPr lang="en-US" altLang="zh-CN" sz="2000"/>
              <a:t>4</a:t>
            </a:r>
            <a:r>
              <a:rPr lang="zh-CN" altLang="en-US" sz="2000"/>
              <a:t>、优缺点：</a:t>
            </a:r>
            <a:endParaRPr lang="en-US" altLang="zh-CN" sz="2000"/>
          </a:p>
          <a:p>
            <a:r>
              <a:rPr lang="zh-CN" altLang="en-US" sz="2000"/>
              <a:t>物品相似度的分析仅仅依赖于物品本身的特征，这里没有考</a:t>
            </a:r>
            <a:endParaRPr lang="en-US" altLang="zh-CN" sz="2000"/>
          </a:p>
          <a:p>
            <a:r>
              <a:rPr lang="zh-CN" altLang="en-US" sz="2000"/>
              <a:t>虑人对物品的态度</a:t>
            </a:r>
            <a:endParaRPr lang="en-US" altLang="zh-CN" sz="2000"/>
          </a:p>
          <a:p>
            <a:endParaRPr lang="en-US" altLang="zh-CN" sz="2000"/>
          </a:p>
          <a:p>
            <a:endParaRPr kumimoji="1" lang="en-US" altLang="zh-CN" sz="2000"/>
          </a:p>
          <a:p>
            <a:endParaRPr kumimoji="1" lang="en-US" altLang="zh-CN" sz="2000"/>
          </a:p>
          <a:p>
            <a:endParaRPr kumimoji="1" lang="en-US" altLang="zh-CN" sz="2000"/>
          </a:p>
          <a:p>
            <a:endParaRPr kumimoji="1" lang="en-US" altLang="zh-CN" sz="2000"/>
          </a:p>
          <a:p>
            <a:endParaRPr kumimoji="1" lang="en-US" altLang="zh-CN" sz="2000"/>
          </a:p>
          <a:p>
            <a:endParaRPr kumimoji="1" lang="en-US" altLang="zh-CN"/>
          </a:p>
        </p:txBody>
      </p:sp>
    </p:spTree>
    <p:extLst>
      <p:ext uri="{BB962C8B-B14F-4D97-AF65-F5344CB8AC3E}">
        <p14:creationId xmlns:p14="http://schemas.microsoft.com/office/powerpoint/2010/main" val="18861298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9632" y="692696"/>
            <a:ext cx="1790700" cy="2882900"/>
          </a:xfrm>
          <a:prstGeom prst="rect">
            <a:avLst/>
          </a:prstGeom>
        </p:spPr>
      </p:pic>
      <p:pic>
        <p:nvPicPr>
          <p:cNvPr id="3" name="图片 2"/>
          <p:cNvPicPr>
            <a:picLocks noChangeAspect="1"/>
          </p:cNvPicPr>
          <p:nvPr/>
        </p:nvPicPr>
        <p:blipFill>
          <a:blip r:embed="rId3"/>
          <a:stretch>
            <a:fillRect/>
          </a:stretch>
        </p:blipFill>
        <p:spPr>
          <a:xfrm>
            <a:off x="1115616" y="3861048"/>
            <a:ext cx="2324100" cy="2298700"/>
          </a:xfrm>
          <a:prstGeom prst="rect">
            <a:avLst/>
          </a:prstGeom>
        </p:spPr>
      </p:pic>
      <p:pic>
        <p:nvPicPr>
          <p:cNvPr id="4" name="图片 3"/>
          <p:cNvPicPr>
            <a:picLocks noChangeAspect="1"/>
          </p:cNvPicPr>
          <p:nvPr/>
        </p:nvPicPr>
        <p:blipFill>
          <a:blip r:embed="rId4"/>
          <a:stretch>
            <a:fillRect/>
          </a:stretch>
        </p:blipFill>
        <p:spPr>
          <a:xfrm>
            <a:off x="5364088" y="901700"/>
            <a:ext cx="2006600" cy="2527300"/>
          </a:xfrm>
          <a:prstGeom prst="rect">
            <a:avLst/>
          </a:prstGeom>
        </p:spPr>
      </p:pic>
      <p:pic>
        <p:nvPicPr>
          <p:cNvPr id="5" name="图片 4"/>
          <p:cNvPicPr>
            <a:picLocks noChangeAspect="1"/>
          </p:cNvPicPr>
          <p:nvPr/>
        </p:nvPicPr>
        <p:blipFill>
          <a:blip r:embed="rId5"/>
          <a:stretch>
            <a:fillRect/>
          </a:stretch>
        </p:blipFill>
        <p:spPr>
          <a:xfrm>
            <a:off x="5724128" y="3998404"/>
            <a:ext cx="2023988" cy="2023988"/>
          </a:xfrm>
          <a:prstGeom prst="rect">
            <a:avLst/>
          </a:prstGeom>
        </p:spPr>
      </p:pic>
    </p:spTree>
    <p:extLst>
      <p:ext uri="{BB962C8B-B14F-4D97-AF65-F5344CB8AC3E}">
        <p14:creationId xmlns:p14="http://schemas.microsoft.com/office/powerpoint/2010/main" val="11784268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2636912"/>
            <a:ext cx="8286668" cy="963810"/>
          </a:xfrm>
          <a:prstGeom prst="rect">
            <a:avLst/>
          </a:prstGeom>
        </p:spPr>
      </p:pic>
    </p:spTree>
    <p:extLst>
      <p:ext uri="{BB962C8B-B14F-4D97-AF65-F5344CB8AC3E}">
        <p14:creationId xmlns:p14="http://schemas.microsoft.com/office/powerpoint/2010/main" val="1725808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3648" y="1700808"/>
            <a:ext cx="8621271" cy="3416320"/>
          </a:xfrm>
          <a:prstGeom prst="rect">
            <a:avLst/>
          </a:prstGeom>
          <a:noFill/>
        </p:spPr>
        <p:txBody>
          <a:bodyPr wrap="none" rtlCol="0">
            <a:spAutoFit/>
          </a:bodyPr>
          <a:lstStyle/>
          <a:p>
            <a:r>
              <a:rPr kumimoji="1" lang="zh-CN" altLang="en-US">
                <a:solidFill>
                  <a:srgbClr val="FF0000"/>
                </a:solidFill>
              </a:rPr>
              <a:t>基于协同过滤的推荐</a:t>
            </a:r>
            <a:r>
              <a:rPr kumimoji="1" lang="en-US" altLang="zh-CN">
                <a:solidFill>
                  <a:srgbClr val="FF0000"/>
                </a:solidFill>
              </a:rPr>
              <a:t>(CF</a:t>
            </a:r>
            <a:r>
              <a:rPr lang="en-US" altLang="zh-CN">
                <a:sym typeface="Wingdings"/>
              </a:rPr>
              <a:t></a:t>
            </a:r>
            <a:r>
              <a:rPr lang="en-US" altLang="zh-CN"/>
              <a:t>Collaboration Filter</a:t>
            </a:r>
            <a:r>
              <a:rPr kumimoji="1" lang="en-US" altLang="zh-CN">
                <a:solidFill>
                  <a:srgbClr val="FF0000"/>
                </a:solidFill>
              </a:rPr>
              <a:t>)</a:t>
            </a:r>
          </a:p>
          <a:p>
            <a:endParaRPr kumimoji="1" lang="en-US" altLang="zh-CN">
              <a:solidFill>
                <a:srgbClr val="FF0000"/>
              </a:solidFill>
            </a:endParaRPr>
          </a:p>
          <a:p>
            <a:endParaRPr kumimoji="1" lang="en-US" altLang="zh-CN"/>
          </a:p>
          <a:p>
            <a:pPr marL="285750" indent="-285750">
              <a:buFont typeface="Arial" charset="0"/>
              <a:buChar char="•"/>
            </a:pPr>
            <a:r>
              <a:rPr kumimoji="1" lang="zh-CN" altLang="en-US"/>
              <a:t>基于用户的协同过滤</a:t>
            </a:r>
            <a:r>
              <a:rPr kumimoji="1" lang="en-US" altLang="zh-CN"/>
              <a:t>(UserCF)</a:t>
            </a:r>
          </a:p>
          <a:p>
            <a:pPr marL="742950" lvl="1" indent="-285750">
              <a:buFont typeface="Arial" charset="0"/>
              <a:buChar char="•"/>
            </a:pPr>
            <a:r>
              <a:rPr kumimoji="1" lang="zh-CN" altLang="en-US"/>
              <a:t>计算用户的</a:t>
            </a:r>
            <a:r>
              <a:rPr kumimoji="1" lang="zh-CN" altLang="en-US">
                <a:solidFill>
                  <a:srgbClr val="FF0000"/>
                </a:solidFill>
              </a:rPr>
              <a:t>相似度</a:t>
            </a:r>
            <a:r>
              <a:rPr kumimoji="1" lang="zh-CN" altLang="en-US"/>
              <a:t>，推荐相似用户的喜好</a:t>
            </a:r>
            <a:endParaRPr kumimoji="1" lang="en-US" altLang="zh-CN"/>
          </a:p>
          <a:p>
            <a:pPr marL="285750" indent="-285750">
              <a:buFont typeface="Arial" charset="0"/>
              <a:buChar char="•"/>
            </a:pPr>
            <a:endParaRPr kumimoji="1" lang="en-US" altLang="zh-CN"/>
          </a:p>
          <a:p>
            <a:pPr marL="285750" indent="-285750">
              <a:buFont typeface="Arial" charset="0"/>
              <a:buChar char="•"/>
            </a:pPr>
            <a:endParaRPr kumimoji="1" lang="en-US" altLang="zh-CN"/>
          </a:p>
          <a:p>
            <a:r>
              <a:rPr kumimoji="1" lang="zh-CN" altLang="en-US"/>
              <a:t>                             </a:t>
            </a:r>
            <a:endParaRPr kumimoji="1" lang="en-US" altLang="zh-CN"/>
          </a:p>
          <a:p>
            <a:pPr marL="285750" indent="-285750">
              <a:buFont typeface="Arial" charset="0"/>
              <a:buChar char="•"/>
            </a:pPr>
            <a:endParaRPr kumimoji="1" lang="en-US" altLang="zh-CN"/>
          </a:p>
          <a:p>
            <a:pPr marL="285750" indent="-285750">
              <a:buFont typeface="Arial" charset="0"/>
              <a:buChar char="•"/>
            </a:pPr>
            <a:r>
              <a:rPr kumimoji="1" lang="zh-CN" altLang="en-US"/>
              <a:t>基于物品的协同过滤</a:t>
            </a:r>
            <a:r>
              <a:rPr kumimoji="1" lang="en-US" altLang="zh-CN"/>
              <a:t>(ItemCF</a:t>
            </a:r>
            <a:r>
              <a:rPr kumimoji="1" lang="zh-CN" altLang="en-US">
                <a:solidFill>
                  <a:srgbClr val="FF0000"/>
                </a:solidFill>
              </a:rPr>
              <a:t>重点</a:t>
            </a:r>
            <a:r>
              <a:rPr kumimoji="1" lang="en-US" altLang="zh-CN"/>
              <a:t>)</a:t>
            </a:r>
            <a:r>
              <a:rPr kumimoji="1" lang="zh-CN" altLang="en-US"/>
              <a:t>    </a:t>
            </a:r>
            <a:endParaRPr kumimoji="1" lang="en-US" altLang="zh-CN"/>
          </a:p>
          <a:p>
            <a:pPr marL="742950" lvl="1" indent="-285750">
              <a:buFont typeface="Arial" charset="0"/>
              <a:buChar char="•"/>
            </a:pPr>
            <a:r>
              <a:rPr kumimoji="1" lang="zh-CN" altLang="en-US"/>
              <a:t>计算物品的</a:t>
            </a:r>
            <a:r>
              <a:rPr kumimoji="1" lang="zh-CN" altLang="en-US">
                <a:solidFill>
                  <a:srgbClr val="FF0000"/>
                </a:solidFill>
              </a:rPr>
              <a:t>相似度</a:t>
            </a:r>
            <a:r>
              <a:rPr kumimoji="1" lang="zh-CN" altLang="en-US"/>
              <a:t>，推荐相似度高的物品</a:t>
            </a:r>
            <a:r>
              <a:rPr kumimoji="1" lang="en-US" altLang="zh-CN"/>
              <a:t>(</a:t>
            </a:r>
            <a:r>
              <a:rPr kumimoji="1" lang="zh-CN" altLang="en-US">
                <a:solidFill>
                  <a:srgbClr val="FF0000"/>
                </a:solidFill>
              </a:rPr>
              <a:t>不同于基于内容的推荐</a:t>
            </a:r>
            <a:r>
              <a:rPr kumimoji="1" lang="en-US" altLang="zh-CN"/>
              <a:t>)</a:t>
            </a:r>
            <a:r>
              <a:rPr kumimoji="1" lang="zh-CN" altLang="en-US"/>
              <a:t>                 </a:t>
            </a:r>
            <a:endParaRPr kumimoji="1" lang="en-US" altLang="zh-CN"/>
          </a:p>
          <a:p>
            <a:endParaRPr kumimoji="1" lang="zh-CN" altLang="en-US"/>
          </a:p>
        </p:txBody>
      </p:sp>
      <p:sp>
        <p:nvSpPr>
          <p:cNvPr id="4" name="矩形 3"/>
          <p:cNvSpPr/>
          <p:nvPr/>
        </p:nvSpPr>
        <p:spPr>
          <a:xfrm>
            <a:off x="3203848" y="764704"/>
            <a:ext cx="3057247" cy="584775"/>
          </a:xfrm>
          <a:prstGeom prst="rect">
            <a:avLst/>
          </a:prstGeom>
        </p:spPr>
        <p:txBody>
          <a:bodyPr wrap="none">
            <a:spAutoFit/>
          </a:bodyPr>
          <a:lstStyle/>
          <a:p>
            <a:r>
              <a:rPr kumimoji="1" lang="zh-CN" altLang="en-US" sz="3200">
                <a:solidFill>
                  <a:srgbClr val="7030A0"/>
                </a:solidFill>
              </a:rPr>
              <a:t>推荐系统的分类</a:t>
            </a:r>
            <a:endParaRPr kumimoji="1" lang="en-US" altLang="zh-CN" sz="3200">
              <a:solidFill>
                <a:srgbClr val="7030A0"/>
              </a:solidFill>
            </a:endParaRPr>
          </a:p>
        </p:txBody>
      </p:sp>
    </p:spTree>
    <p:extLst>
      <p:ext uri="{BB962C8B-B14F-4D97-AF65-F5344CB8AC3E}">
        <p14:creationId xmlns:p14="http://schemas.microsoft.com/office/powerpoint/2010/main" val="1742398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7824" y="836712"/>
            <a:ext cx="3416320" cy="523220"/>
          </a:xfrm>
          <a:prstGeom prst="rect">
            <a:avLst/>
          </a:prstGeom>
        </p:spPr>
        <p:txBody>
          <a:bodyPr wrap="none">
            <a:spAutoFit/>
          </a:bodyPr>
          <a:lstStyle/>
          <a:p>
            <a:r>
              <a:rPr kumimoji="1" lang="zh-CN" altLang="en-US" sz="2800">
                <a:solidFill>
                  <a:schemeClr val="accent6">
                    <a:lumMod val="75000"/>
                  </a:schemeClr>
                </a:solidFill>
              </a:rPr>
              <a:t>基于用户的协同过滤</a:t>
            </a:r>
            <a:endParaRPr kumimoji="1" lang="en-US" altLang="zh-CN" sz="2800">
              <a:solidFill>
                <a:schemeClr val="accent6">
                  <a:lumMod val="75000"/>
                </a:schemeClr>
              </a:solidFill>
            </a:endParaRPr>
          </a:p>
        </p:txBody>
      </p:sp>
      <p:pic>
        <p:nvPicPr>
          <p:cNvPr id="5" name="图片 4"/>
          <p:cNvPicPr>
            <a:picLocks noChangeAspect="1"/>
          </p:cNvPicPr>
          <p:nvPr/>
        </p:nvPicPr>
        <p:blipFill>
          <a:blip r:embed="rId2"/>
          <a:stretch>
            <a:fillRect/>
          </a:stretch>
        </p:blipFill>
        <p:spPr>
          <a:xfrm>
            <a:off x="698585" y="4451988"/>
            <a:ext cx="736893" cy="714896"/>
          </a:xfrm>
          <a:prstGeom prst="rect">
            <a:avLst/>
          </a:prstGeom>
        </p:spPr>
      </p:pic>
      <p:pic>
        <p:nvPicPr>
          <p:cNvPr id="6" name="图片 5"/>
          <p:cNvPicPr>
            <a:picLocks noChangeAspect="1"/>
          </p:cNvPicPr>
          <p:nvPr/>
        </p:nvPicPr>
        <p:blipFill>
          <a:blip r:embed="rId3"/>
          <a:stretch>
            <a:fillRect/>
          </a:stretch>
        </p:blipFill>
        <p:spPr>
          <a:xfrm>
            <a:off x="1563433" y="3195018"/>
            <a:ext cx="840504" cy="715564"/>
          </a:xfrm>
          <a:prstGeom prst="rect">
            <a:avLst/>
          </a:prstGeom>
        </p:spPr>
      </p:pic>
      <p:pic>
        <p:nvPicPr>
          <p:cNvPr id="7" name="图片 6"/>
          <p:cNvPicPr>
            <a:picLocks noChangeAspect="1"/>
          </p:cNvPicPr>
          <p:nvPr/>
        </p:nvPicPr>
        <p:blipFill>
          <a:blip r:embed="rId4"/>
          <a:stretch>
            <a:fillRect/>
          </a:stretch>
        </p:blipFill>
        <p:spPr>
          <a:xfrm>
            <a:off x="2878149" y="2201126"/>
            <a:ext cx="1108933" cy="794958"/>
          </a:xfrm>
          <a:prstGeom prst="rect">
            <a:avLst/>
          </a:prstGeom>
        </p:spPr>
      </p:pic>
      <p:pic>
        <p:nvPicPr>
          <p:cNvPr id="8" name="图片 7"/>
          <p:cNvPicPr>
            <a:picLocks noChangeAspect="1"/>
          </p:cNvPicPr>
          <p:nvPr/>
        </p:nvPicPr>
        <p:blipFill>
          <a:blip r:embed="rId5"/>
          <a:stretch>
            <a:fillRect/>
          </a:stretch>
        </p:blipFill>
        <p:spPr>
          <a:xfrm>
            <a:off x="395536" y="2132856"/>
            <a:ext cx="1167897" cy="863228"/>
          </a:xfrm>
          <a:prstGeom prst="rect">
            <a:avLst/>
          </a:prstGeom>
        </p:spPr>
      </p:pic>
      <p:pic>
        <p:nvPicPr>
          <p:cNvPr id="9" name="图片 8"/>
          <p:cNvPicPr>
            <a:picLocks noChangeAspect="1"/>
          </p:cNvPicPr>
          <p:nvPr/>
        </p:nvPicPr>
        <p:blipFill>
          <a:blip r:embed="rId6"/>
          <a:stretch>
            <a:fillRect/>
          </a:stretch>
        </p:blipFill>
        <p:spPr>
          <a:xfrm>
            <a:off x="2282761" y="4109516"/>
            <a:ext cx="1190776" cy="1038932"/>
          </a:xfrm>
          <a:prstGeom prst="rect">
            <a:avLst/>
          </a:prstGeom>
        </p:spPr>
      </p:pic>
      <p:cxnSp>
        <p:nvCxnSpPr>
          <p:cNvPr id="11" name="直线箭头连接符 10"/>
          <p:cNvCxnSpPr>
            <a:stCxn id="6" idx="3"/>
            <a:endCxn id="9" idx="0"/>
          </p:cNvCxnSpPr>
          <p:nvPr/>
        </p:nvCxnSpPr>
        <p:spPr>
          <a:xfrm>
            <a:off x="2403937" y="3552800"/>
            <a:ext cx="474212" cy="5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6" idx="1"/>
            <a:endCxn id="8" idx="2"/>
          </p:cNvCxnSpPr>
          <p:nvPr/>
        </p:nvCxnSpPr>
        <p:spPr>
          <a:xfrm flipH="1" flipV="1">
            <a:off x="979485" y="2996084"/>
            <a:ext cx="583948" cy="5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6" idx="2"/>
            <a:endCxn id="5" idx="0"/>
          </p:cNvCxnSpPr>
          <p:nvPr/>
        </p:nvCxnSpPr>
        <p:spPr>
          <a:xfrm flipH="1">
            <a:off x="1067032" y="3910582"/>
            <a:ext cx="916653" cy="541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6" idx="0"/>
            <a:endCxn id="7" idx="2"/>
          </p:cNvCxnSpPr>
          <p:nvPr/>
        </p:nvCxnSpPr>
        <p:spPr>
          <a:xfrm flipV="1">
            <a:off x="1983685" y="2996084"/>
            <a:ext cx="1448931" cy="198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81764" y="3274442"/>
            <a:ext cx="476412" cy="369332"/>
          </a:xfrm>
          <a:prstGeom prst="rect">
            <a:avLst/>
          </a:prstGeom>
          <a:noFill/>
        </p:spPr>
        <p:txBody>
          <a:bodyPr wrap="none" rtlCol="0">
            <a:spAutoFit/>
          </a:bodyPr>
          <a:lstStyle/>
          <a:p>
            <a:r>
              <a:rPr kumimoji="1" lang="en-US" altLang="zh-CN"/>
              <a:t>0.6</a:t>
            </a:r>
            <a:endParaRPr kumimoji="1" lang="zh-CN" altLang="en-US"/>
          </a:p>
        </p:txBody>
      </p:sp>
      <p:sp>
        <p:nvSpPr>
          <p:cNvPr id="26" name="文本框 25"/>
          <p:cNvSpPr txBox="1"/>
          <p:nvPr/>
        </p:nvSpPr>
        <p:spPr>
          <a:xfrm>
            <a:off x="2831495" y="3702782"/>
            <a:ext cx="593432" cy="369332"/>
          </a:xfrm>
          <a:prstGeom prst="rect">
            <a:avLst/>
          </a:prstGeom>
          <a:noFill/>
        </p:spPr>
        <p:txBody>
          <a:bodyPr wrap="none" rtlCol="0">
            <a:spAutoFit/>
          </a:bodyPr>
          <a:lstStyle/>
          <a:p>
            <a:r>
              <a:rPr kumimoji="1" lang="en-US" altLang="zh-CN"/>
              <a:t>0.45</a:t>
            </a:r>
            <a:endParaRPr kumimoji="1" lang="zh-CN" altLang="en-US"/>
          </a:p>
        </p:txBody>
      </p:sp>
      <p:sp>
        <p:nvSpPr>
          <p:cNvPr id="27" name="文本框 26"/>
          <p:cNvSpPr txBox="1"/>
          <p:nvPr/>
        </p:nvSpPr>
        <p:spPr>
          <a:xfrm>
            <a:off x="1077027" y="3909540"/>
            <a:ext cx="476412" cy="369332"/>
          </a:xfrm>
          <a:prstGeom prst="rect">
            <a:avLst/>
          </a:prstGeom>
          <a:noFill/>
        </p:spPr>
        <p:txBody>
          <a:bodyPr wrap="none" rtlCol="0">
            <a:spAutoFit/>
          </a:bodyPr>
          <a:lstStyle/>
          <a:p>
            <a:r>
              <a:rPr kumimoji="1" lang="en-US" altLang="zh-CN"/>
              <a:t>0.8</a:t>
            </a:r>
            <a:endParaRPr kumimoji="1" lang="zh-CN" altLang="en-US"/>
          </a:p>
        </p:txBody>
      </p:sp>
      <p:sp>
        <p:nvSpPr>
          <p:cNvPr id="28" name="文本框 27"/>
          <p:cNvSpPr txBox="1"/>
          <p:nvPr/>
        </p:nvSpPr>
        <p:spPr>
          <a:xfrm>
            <a:off x="2342432" y="2786328"/>
            <a:ext cx="476412" cy="369332"/>
          </a:xfrm>
          <a:prstGeom prst="rect">
            <a:avLst/>
          </a:prstGeom>
          <a:noFill/>
        </p:spPr>
        <p:txBody>
          <a:bodyPr wrap="none" rtlCol="0">
            <a:spAutoFit/>
          </a:bodyPr>
          <a:lstStyle/>
          <a:p>
            <a:r>
              <a:rPr kumimoji="1" lang="en-US" altLang="zh-CN"/>
              <a:t>0.3</a:t>
            </a:r>
            <a:endParaRPr kumimoji="1" lang="zh-CN" altLang="en-US"/>
          </a:p>
        </p:txBody>
      </p:sp>
      <p:sp>
        <p:nvSpPr>
          <p:cNvPr id="29" name="右箭头 28"/>
          <p:cNvSpPr/>
          <p:nvPr/>
        </p:nvSpPr>
        <p:spPr bwMode="auto">
          <a:xfrm>
            <a:off x="3783565" y="3505246"/>
            <a:ext cx="1512168" cy="32591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pic>
        <p:nvPicPr>
          <p:cNvPr id="30" name="图片 29"/>
          <p:cNvPicPr>
            <a:picLocks noChangeAspect="1"/>
          </p:cNvPicPr>
          <p:nvPr/>
        </p:nvPicPr>
        <p:blipFill>
          <a:blip r:embed="rId3"/>
          <a:stretch>
            <a:fillRect/>
          </a:stretch>
        </p:blipFill>
        <p:spPr>
          <a:xfrm>
            <a:off x="7926405" y="2601845"/>
            <a:ext cx="840504" cy="715564"/>
          </a:xfrm>
          <a:prstGeom prst="rect">
            <a:avLst/>
          </a:prstGeom>
        </p:spPr>
      </p:pic>
      <p:pic>
        <p:nvPicPr>
          <p:cNvPr id="31" name="图片 30"/>
          <p:cNvPicPr>
            <a:picLocks noChangeAspect="1"/>
          </p:cNvPicPr>
          <p:nvPr/>
        </p:nvPicPr>
        <p:blipFill>
          <a:blip r:embed="rId2"/>
          <a:stretch>
            <a:fillRect/>
          </a:stretch>
        </p:blipFill>
        <p:spPr>
          <a:xfrm>
            <a:off x="5292080" y="4145494"/>
            <a:ext cx="736893" cy="714896"/>
          </a:xfrm>
          <a:prstGeom prst="rect">
            <a:avLst/>
          </a:prstGeom>
        </p:spPr>
      </p:pic>
      <p:pic>
        <p:nvPicPr>
          <p:cNvPr id="32" name="图片 31"/>
          <p:cNvPicPr>
            <a:picLocks noChangeAspect="1"/>
          </p:cNvPicPr>
          <p:nvPr/>
        </p:nvPicPr>
        <p:blipFill>
          <a:blip r:embed="rId7"/>
          <a:stretch>
            <a:fillRect/>
          </a:stretch>
        </p:blipFill>
        <p:spPr>
          <a:xfrm>
            <a:off x="5881855" y="2255247"/>
            <a:ext cx="768372" cy="1062162"/>
          </a:xfrm>
          <a:prstGeom prst="rect">
            <a:avLst/>
          </a:prstGeom>
        </p:spPr>
      </p:pic>
      <p:cxnSp>
        <p:nvCxnSpPr>
          <p:cNvPr id="34" name="曲线连接符 33"/>
          <p:cNvCxnSpPr>
            <a:endCxn id="32" idx="2"/>
          </p:cNvCxnSpPr>
          <p:nvPr/>
        </p:nvCxnSpPr>
        <p:spPr>
          <a:xfrm rot="5400000" flipH="1" flipV="1">
            <a:off x="5494901" y="3496746"/>
            <a:ext cx="950476" cy="5918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30" idx="1"/>
            <a:endCxn id="32" idx="3"/>
          </p:cNvCxnSpPr>
          <p:nvPr/>
        </p:nvCxnSpPr>
        <p:spPr>
          <a:xfrm rot="10800000">
            <a:off x="6650227" y="2786329"/>
            <a:ext cx="1276178" cy="1732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a:blip r:embed="rId8"/>
          <a:stretch>
            <a:fillRect/>
          </a:stretch>
        </p:blipFill>
        <p:spPr>
          <a:xfrm>
            <a:off x="6790920" y="3396833"/>
            <a:ext cx="686331" cy="950696"/>
          </a:xfrm>
          <a:prstGeom prst="rect">
            <a:avLst/>
          </a:prstGeom>
        </p:spPr>
      </p:pic>
      <p:cxnSp>
        <p:nvCxnSpPr>
          <p:cNvPr id="49" name="曲线连接符 48"/>
          <p:cNvCxnSpPr>
            <a:endCxn id="48" idx="1"/>
          </p:cNvCxnSpPr>
          <p:nvPr/>
        </p:nvCxnSpPr>
        <p:spPr>
          <a:xfrm flipV="1">
            <a:off x="6042684" y="3872181"/>
            <a:ext cx="748236" cy="7531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图片 57"/>
          <p:cNvPicPr>
            <a:picLocks noChangeAspect="1"/>
          </p:cNvPicPr>
          <p:nvPr/>
        </p:nvPicPr>
        <p:blipFill>
          <a:blip r:embed="rId9"/>
          <a:stretch>
            <a:fillRect/>
          </a:stretch>
        </p:blipFill>
        <p:spPr>
          <a:xfrm>
            <a:off x="7288316" y="4401263"/>
            <a:ext cx="693636" cy="970152"/>
          </a:xfrm>
          <a:prstGeom prst="rect">
            <a:avLst/>
          </a:prstGeom>
        </p:spPr>
      </p:pic>
      <p:cxnSp>
        <p:nvCxnSpPr>
          <p:cNvPr id="59" name="曲线连接符 58"/>
          <p:cNvCxnSpPr>
            <a:endCxn id="58" idx="1"/>
          </p:cNvCxnSpPr>
          <p:nvPr/>
        </p:nvCxnSpPr>
        <p:spPr>
          <a:xfrm rot="5400000" flipH="1" flipV="1">
            <a:off x="6433056" y="4127521"/>
            <a:ext cx="96442" cy="1614078"/>
          </a:xfrm>
          <a:prstGeom prst="curvedConnector4">
            <a:avLst>
              <a:gd name="adj1" fmla="val -237034"/>
              <a:gd name="adj2" fmla="val 61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58" idx="3"/>
            <a:endCxn id="30" idx="3"/>
          </p:cNvCxnSpPr>
          <p:nvPr/>
        </p:nvCxnSpPr>
        <p:spPr>
          <a:xfrm flipV="1">
            <a:off x="7981952" y="2959627"/>
            <a:ext cx="784957" cy="1926712"/>
          </a:xfrm>
          <a:prstGeom prst="curvedConnector3">
            <a:avLst>
              <a:gd name="adj1" fmla="val 7394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831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7824" y="836712"/>
            <a:ext cx="3416320" cy="523220"/>
          </a:xfrm>
          <a:prstGeom prst="rect">
            <a:avLst/>
          </a:prstGeom>
        </p:spPr>
        <p:txBody>
          <a:bodyPr wrap="none">
            <a:spAutoFit/>
          </a:bodyPr>
          <a:lstStyle/>
          <a:p>
            <a:r>
              <a:rPr kumimoji="1" lang="zh-CN" altLang="en-US" sz="2800">
                <a:solidFill>
                  <a:schemeClr val="accent6">
                    <a:lumMod val="75000"/>
                  </a:schemeClr>
                </a:solidFill>
              </a:rPr>
              <a:t>基于物品的协同过滤</a:t>
            </a:r>
            <a:endParaRPr kumimoji="1" lang="en-US" altLang="zh-CN" sz="2800">
              <a:solidFill>
                <a:schemeClr val="accent6">
                  <a:lumMod val="75000"/>
                </a:schemeClr>
              </a:solidFill>
            </a:endParaRPr>
          </a:p>
        </p:txBody>
      </p:sp>
      <p:pic>
        <p:nvPicPr>
          <p:cNvPr id="3" name="图片 2"/>
          <p:cNvPicPr>
            <a:picLocks noChangeAspect="1"/>
          </p:cNvPicPr>
          <p:nvPr/>
        </p:nvPicPr>
        <p:blipFill>
          <a:blip r:embed="rId2"/>
          <a:stretch>
            <a:fillRect/>
          </a:stretch>
        </p:blipFill>
        <p:spPr>
          <a:xfrm>
            <a:off x="4211960" y="3068960"/>
            <a:ext cx="768372" cy="1062162"/>
          </a:xfrm>
          <a:prstGeom prst="rect">
            <a:avLst/>
          </a:prstGeom>
        </p:spPr>
      </p:pic>
      <p:pic>
        <p:nvPicPr>
          <p:cNvPr id="4" name="图片 3"/>
          <p:cNvPicPr>
            <a:picLocks noChangeAspect="1"/>
          </p:cNvPicPr>
          <p:nvPr/>
        </p:nvPicPr>
        <p:blipFill>
          <a:blip r:embed="rId3"/>
          <a:stretch>
            <a:fillRect/>
          </a:stretch>
        </p:blipFill>
        <p:spPr>
          <a:xfrm>
            <a:off x="1881407" y="4060834"/>
            <a:ext cx="686331" cy="950696"/>
          </a:xfrm>
          <a:prstGeom prst="rect">
            <a:avLst/>
          </a:prstGeom>
        </p:spPr>
      </p:pic>
      <p:pic>
        <p:nvPicPr>
          <p:cNvPr id="5" name="图片 4"/>
          <p:cNvPicPr>
            <a:picLocks noChangeAspect="1"/>
          </p:cNvPicPr>
          <p:nvPr/>
        </p:nvPicPr>
        <p:blipFill>
          <a:blip r:embed="rId4"/>
          <a:stretch>
            <a:fillRect/>
          </a:stretch>
        </p:blipFill>
        <p:spPr>
          <a:xfrm>
            <a:off x="3349711" y="4041378"/>
            <a:ext cx="693636" cy="970152"/>
          </a:xfrm>
          <a:prstGeom prst="rect">
            <a:avLst/>
          </a:prstGeom>
        </p:spPr>
      </p:pic>
      <p:pic>
        <p:nvPicPr>
          <p:cNvPr id="6" name="图片 5"/>
          <p:cNvPicPr>
            <a:picLocks noChangeAspect="1"/>
          </p:cNvPicPr>
          <p:nvPr/>
        </p:nvPicPr>
        <p:blipFill>
          <a:blip r:embed="rId5"/>
          <a:stretch>
            <a:fillRect/>
          </a:stretch>
        </p:blipFill>
        <p:spPr>
          <a:xfrm>
            <a:off x="3486026" y="1901507"/>
            <a:ext cx="725934" cy="996172"/>
          </a:xfrm>
          <a:prstGeom prst="rect">
            <a:avLst/>
          </a:prstGeom>
        </p:spPr>
      </p:pic>
      <p:pic>
        <p:nvPicPr>
          <p:cNvPr id="7" name="图片 6"/>
          <p:cNvPicPr>
            <a:picLocks noChangeAspect="1"/>
          </p:cNvPicPr>
          <p:nvPr/>
        </p:nvPicPr>
        <p:blipFill>
          <a:blip r:embed="rId6"/>
          <a:stretch>
            <a:fillRect/>
          </a:stretch>
        </p:blipFill>
        <p:spPr>
          <a:xfrm>
            <a:off x="5495763" y="3323140"/>
            <a:ext cx="696396" cy="978718"/>
          </a:xfrm>
          <a:prstGeom prst="rect">
            <a:avLst/>
          </a:prstGeom>
        </p:spPr>
      </p:pic>
      <p:pic>
        <p:nvPicPr>
          <p:cNvPr id="8" name="图片 7"/>
          <p:cNvPicPr>
            <a:picLocks noChangeAspect="1"/>
          </p:cNvPicPr>
          <p:nvPr/>
        </p:nvPicPr>
        <p:blipFill>
          <a:blip r:embed="rId7"/>
          <a:stretch>
            <a:fillRect/>
          </a:stretch>
        </p:blipFill>
        <p:spPr>
          <a:xfrm>
            <a:off x="6630180" y="2276872"/>
            <a:ext cx="586630" cy="814098"/>
          </a:xfrm>
          <a:prstGeom prst="rect">
            <a:avLst/>
          </a:prstGeom>
        </p:spPr>
      </p:pic>
      <p:pic>
        <p:nvPicPr>
          <p:cNvPr id="9" name="图片 8"/>
          <p:cNvPicPr>
            <a:picLocks noChangeAspect="1"/>
          </p:cNvPicPr>
          <p:nvPr/>
        </p:nvPicPr>
        <p:blipFill>
          <a:blip r:embed="rId8"/>
          <a:stretch>
            <a:fillRect/>
          </a:stretch>
        </p:blipFill>
        <p:spPr>
          <a:xfrm>
            <a:off x="4795302" y="4280880"/>
            <a:ext cx="567089" cy="796255"/>
          </a:xfrm>
          <a:prstGeom prst="rect">
            <a:avLst/>
          </a:prstGeom>
        </p:spPr>
      </p:pic>
      <p:sp>
        <p:nvSpPr>
          <p:cNvPr id="10" name="椭圆 9"/>
          <p:cNvSpPr/>
          <p:nvPr/>
        </p:nvSpPr>
        <p:spPr bwMode="auto">
          <a:xfrm>
            <a:off x="3303611" y="2304355"/>
            <a:ext cx="2734457" cy="3016287"/>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8161173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9752" y="764704"/>
            <a:ext cx="4698722" cy="584775"/>
          </a:xfrm>
          <a:prstGeom prst="rect">
            <a:avLst/>
          </a:prstGeom>
        </p:spPr>
        <p:txBody>
          <a:bodyPr wrap="none">
            <a:spAutoFit/>
          </a:bodyPr>
          <a:lstStyle/>
          <a:p>
            <a:r>
              <a:rPr kumimoji="1" lang="zh-CN" altLang="en-US" sz="3200">
                <a:solidFill>
                  <a:srgbClr val="7030A0"/>
                </a:solidFill>
              </a:rPr>
              <a:t>基于物品的协同过滤分析</a:t>
            </a:r>
            <a:endParaRPr kumimoji="1" lang="en-US" altLang="zh-CN" sz="3200">
              <a:solidFill>
                <a:srgbClr val="7030A0"/>
              </a:solidFill>
            </a:endParaRPr>
          </a:p>
        </p:txBody>
      </p:sp>
      <p:sp>
        <p:nvSpPr>
          <p:cNvPr id="3" name="文本框 2"/>
          <p:cNvSpPr txBox="1"/>
          <p:nvPr/>
        </p:nvSpPr>
        <p:spPr>
          <a:xfrm>
            <a:off x="1547664" y="2276872"/>
            <a:ext cx="7111242" cy="1938992"/>
          </a:xfrm>
          <a:prstGeom prst="rect">
            <a:avLst/>
          </a:prstGeom>
          <a:noFill/>
        </p:spPr>
        <p:txBody>
          <a:bodyPr wrap="none" rtlCol="0">
            <a:spAutoFit/>
          </a:bodyPr>
          <a:lstStyle/>
          <a:p>
            <a:r>
              <a:rPr lang="zh-CN" altLang="en-US" sz="2400"/>
              <a:t>步骤：</a:t>
            </a:r>
            <a:endParaRPr lang="en-US" altLang="zh-CN" sz="2400"/>
          </a:p>
          <a:p>
            <a:r>
              <a:rPr lang="zh-CN" altLang="en-US" sz="2400"/>
              <a:t>（</a:t>
            </a:r>
            <a:r>
              <a:rPr lang="en-US" altLang="zh-CN" sz="2400"/>
              <a:t>1</a:t>
            </a:r>
            <a:r>
              <a:rPr lang="zh-CN" altLang="en-US" sz="2400"/>
              <a:t>）计算物品之间的相似度</a:t>
            </a:r>
          </a:p>
          <a:p>
            <a:r>
              <a:rPr lang="zh-CN" altLang="en-US" sz="2400"/>
              <a:t>（</a:t>
            </a:r>
            <a:r>
              <a:rPr lang="en-US" altLang="zh-CN" sz="2400"/>
              <a:t>2</a:t>
            </a:r>
            <a:r>
              <a:rPr lang="zh-CN" altLang="en-US" sz="2400"/>
              <a:t>）计算被推荐物品的兴趣度</a:t>
            </a:r>
            <a:r>
              <a:rPr lang="en-US" altLang="zh-CN" sz="2400"/>
              <a:t>(</a:t>
            </a:r>
            <a:r>
              <a:rPr lang="zh-CN" altLang="en-US" sz="2400"/>
              <a:t>评分</a:t>
            </a:r>
            <a:r>
              <a:rPr lang="en-US" altLang="zh-CN" sz="2400"/>
              <a:t>)</a:t>
            </a:r>
            <a:endParaRPr lang="zh-CN" altLang="en-US" sz="2400"/>
          </a:p>
          <a:p>
            <a:r>
              <a:rPr lang="zh-CN" altLang="en-US" sz="2400"/>
              <a:t>（</a:t>
            </a:r>
            <a:r>
              <a:rPr lang="en-US" altLang="zh-CN" sz="2400"/>
              <a:t>3</a:t>
            </a:r>
            <a:r>
              <a:rPr lang="zh-CN" altLang="en-US" sz="2400"/>
              <a:t>）根据物品的相似度和用户的历史行为给用户生</a:t>
            </a:r>
            <a:endParaRPr lang="en-US" altLang="zh-CN" sz="2400"/>
          </a:p>
          <a:p>
            <a:r>
              <a:rPr lang="zh-CN" altLang="en-US" sz="2400"/>
              <a:t>成推荐列表</a:t>
            </a:r>
          </a:p>
        </p:txBody>
      </p:sp>
    </p:spTree>
    <p:extLst>
      <p:ext uri="{BB962C8B-B14F-4D97-AF65-F5344CB8AC3E}">
        <p14:creationId xmlns:p14="http://schemas.microsoft.com/office/powerpoint/2010/main" val="506281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7824" y="908720"/>
            <a:ext cx="3356496" cy="523220"/>
          </a:xfrm>
          <a:prstGeom prst="rect">
            <a:avLst/>
          </a:prstGeom>
        </p:spPr>
        <p:txBody>
          <a:bodyPr wrap="none">
            <a:spAutoFit/>
          </a:bodyPr>
          <a:lstStyle/>
          <a:p>
            <a:r>
              <a:rPr lang="en-US" altLang="zh-CN" sz="2800">
                <a:solidFill>
                  <a:srgbClr val="7030A0"/>
                </a:solidFill>
                <a:latin typeface="Helvetica Neue" charset="0"/>
              </a:rPr>
              <a:t>CIFAR</a:t>
            </a:r>
            <a:r>
              <a:rPr lang="zh-CN" altLang="en-US" sz="2800">
                <a:solidFill>
                  <a:srgbClr val="7030A0"/>
                </a:solidFill>
                <a:latin typeface="Helvetica Neue" charset="0"/>
              </a:rPr>
              <a:t>图片分类设计</a:t>
            </a:r>
            <a:endParaRPr lang="en-US" altLang="zh-CN" sz="2800">
              <a:solidFill>
                <a:srgbClr val="7030A0"/>
              </a:solidFill>
              <a:latin typeface="Helvetica Neue" charset="0"/>
            </a:endParaRPr>
          </a:p>
        </p:txBody>
      </p:sp>
      <p:sp>
        <p:nvSpPr>
          <p:cNvPr id="6" name="文本框 5"/>
          <p:cNvSpPr txBox="1"/>
          <p:nvPr/>
        </p:nvSpPr>
        <p:spPr>
          <a:xfrm>
            <a:off x="2247974" y="2636912"/>
            <a:ext cx="5416868" cy="1938992"/>
          </a:xfrm>
          <a:prstGeom prst="rect">
            <a:avLst/>
          </a:prstGeom>
          <a:noFill/>
        </p:spPr>
        <p:txBody>
          <a:bodyPr wrap="none" rtlCol="0">
            <a:spAutoFit/>
          </a:bodyPr>
          <a:lstStyle/>
          <a:p>
            <a:pPr marL="285750" indent="-285750">
              <a:buFont typeface="Arial" charset="0"/>
              <a:buChar char="•"/>
            </a:pPr>
            <a:r>
              <a:rPr kumimoji="1" lang="en-US" altLang="zh-CN" sz="2400"/>
              <a:t>cifar_data.py	</a:t>
            </a:r>
            <a:r>
              <a:rPr kumimoji="1" lang="zh-CN" altLang="en-US" sz="2400"/>
              <a:t>读取图片数据</a:t>
            </a:r>
            <a:endParaRPr kumimoji="1" lang="en-US" altLang="zh-CN" sz="2400"/>
          </a:p>
          <a:p>
            <a:pPr marL="285750" indent="-285750">
              <a:buFont typeface="Arial" charset="0"/>
              <a:buChar char="•"/>
            </a:pPr>
            <a:endParaRPr kumimoji="1" lang="en-US" altLang="zh-CN" sz="2400"/>
          </a:p>
          <a:p>
            <a:pPr marL="285750" indent="-285750">
              <a:buFont typeface="Arial" charset="0"/>
              <a:buChar char="•"/>
            </a:pPr>
            <a:r>
              <a:rPr kumimoji="1" lang="en-US" altLang="zh-CN" sz="2400"/>
              <a:t>cifar_model.py</a:t>
            </a:r>
            <a:r>
              <a:rPr kumimoji="1" lang="zh-CN" altLang="en-US" sz="2400"/>
              <a:t> </a:t>
            </a:r>
            <a:r>
              <a:rPr kumimoji="1" lang="en-US" altLang="zh-CN" sz="2400"/>
              <a:t>	</a:t>
            </a:r>
            <a:r>
              <a:rPr kumimoji="1" lang="zh-CN" altLang="en-US" sz="2400"/>
              <a:t>建立神经网络模型</a:t>
            </a:r>
            <a:endParaRPr kumimoji="1" lang="en-US" altLang="zh-CN" sz="2400"/>
          </a:p>
          <a:p>
            <a:pPr marL="285750" indent="-285750">
              <a:buFont typeface="Arial" charset="0"/>
              <a:buChar char="•"/>
            </a:pPr>
            <a:endParaRPr kumimoji="1" lang="en-US" altLang="zh-CN" sz="2400"/>
          </a:p>
          <a:p>
            <a:pPr marL="285750" indent="-285750">
              <a:buFont typeface="Arial" charset="0"/>
              <a:buChar char="•"/>
            </a:pPr>
            <a:r>
              <a:rPr kumimoji="1" lang="en-US" altLang="zh-CN" sz="2400"/>
              <a:t>cifar_train.py	</a:t>
            </a:r>
            <a:r>
              <a:rPr kumimoji="1" lang="zh-CN" altLang="en-US" sz="2400"/>
              <a:t>训练模型</a:t>
            </a:r>
          </a:p>
        </p:txBody>
      </p:sp>
    </p:spTree>
    <p:extLst>
      <p:ext uri="{BB962C8B-B14F-4D97-AF65-F5344CB8AC3E}">
        <p14:creationId xmlns:p14="http://schemas.microsoft.com/office/powerpoint/2010/main" val="733058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19872" y="692696"/>
            <a:ext cx="2698175" cy="523220"/>
          </a:xfrm>
          <a:prstGeom prst="rect">
            <a:avLst/>
          </a:prstGeom>
          <a:noFill/>
        </p:spPr>
        <p:txBody>
          <a:bodyPr wrap="none" rtlCol="0">
            <a:spAutoFit/>
          </a:bodyPr>
          <a:lstStyle/>
          <a:p>
            <a:r>
              <a:rPr kumimoji="1" lang="zh-CN" altLang="en-US" sz="2800">
                <a:solidFill>
                  <a:schemeClr val="accent6">
                    <a:lumMod val="75000"/>
                  </a:schemeClr>
                </a:solidFill>
              </a:rPr>
              <a:t>用户电影打分表</a:t>
            </a:r>
          </a:p>
        </p:txBody>
      </p:sp>
      <p:graphicFrame>
        <p:nvGraphicFramePr>
          <p:cNvPr id="4" name="表格 3"/>
          <p:cNvGraphicFramePr>
            <a:graphicFrameLocks noGrp="1"/>
          </p:cNvGraphicFramePr>
          <p:nvPr>
            <p:extLst/>
          </p:nvPr>
        </p:nvGraphicFramePr>
        <p:xfrm>
          <a:off x="1547664" y="1556792"/>
          <a:ext cx="6288360" cy="3832200"/>
        </p:xfrm>
        <a:graphic>
          <a:graphicData uri="http://schemas.openxmlformats.org/drawingml/2006/table">
            <a:tbl>
              <a:tblPr firstRow="1" bandRow="1">
                <a:tableStyleId>{5C22544A-7EE6-4342-B048-85BDC9FD1C3A}</a:tableStyleId>
              </a:tblPr>
              <a:tblGrid>
                <a:gridCol w="1048060"/>
                <a:gridCol w="1048060"/>
                <a:gridCol w="1048060"/>
                <a:gridCol w="1048060"/>
                <a:gridCol w="1048060"/>
                <a:gridCol w="1048060"/>
              </a:tblGrid>
              <a:tr h="766440">
                <a:tc>
                  <a:txBody>
                    <a:bodyPr/>
                    <a:lstStyle/>
                    <a:p>
                      <a:pPr algn="ctr"/>
                      <a:endParaRPr lang="en-US" altLang="zh-CN" sz="1400"/>
                    </a:p>
                    <a:p>
                      <a:pPr algn="ctr"/>
                      <a:r>
                        <a:rPr lang="en-US" altLang="zh-CN" sz="1400"/>
                        <a:t>user/movie</a:t>
                      </a:r>
                      <a:endParaRPr lang="zh-CN" altLang="en-US" sz="1400"/>
                    </a:p>
                  </a:txBody>
                  <a:tcPr/>
                </a:tc>
                <a:tc>
                  <a:txBody>
                    <a:bodyPr/>
                    <a:lstStyle/>
                    <a:p>
                      <a:pPr algn="ctr"/>
                      <a:r>
                        <a:rPr lang="en-US" altLang="zh-CN" sz="2800"/>
                        <a:t>m1</a:t>
                      </a:r>
                      <a:endParaRPr lang="zh-CN" altLang="en-US" sz="2800"/>
                    </a:p>
                  </a:txBody>
                  <a:tcPr/>
                </a:tc>
                <a:tc>
                  <a:txBody>
                    <a:bodyPr/>
                    <a:lstStyle/>
                    <a:p>
                      <a:pPr algn="ctr"/>
                      <a:r>
                        <a:rPr lang="en-US" altLang="zh-CN" sz="2800"/>
                        <a:t>m2</a:t>
                      </a:r>
                      <a:endParaRPr lang="zh-CN" altLang="en-US" sz="2800"/>
                    </a:p>
                  </a:txBody>
                  <a:tcPr/>
                </a:tc>
                <a:tc>
                  <a:txBody>
                    <a:bodyPr/>
                    <a:lstStyle/>
                    <a:p>
                      <a:pPr algn="ctr"/>
                      <a:r>
                        <a:rPr lang="en-US" altLang="zh-CN" sz="2800"/>
                        <a:t>m3</a:t>
                      </a:r>
                      <a:endParaRPr lang="zh-CN" altLang="en-US" sz="2800"/>
                    </a:p>
                  </a:txBody>
                  <a:tcPr/>
                </a:tc>
                <a:tc>
                  <a:txBody>
                    <a:bodyPr/>
                    <a:lstStyle/>
                    <a:p>
                      <a:pPr algn="ctr"/>
                      <a:r>
                        <a:rPr lang="en-US" altLang="zh-CN" sz="2800"/>
                        <a:t>m4</a:t>
                      </a:r>
                      <a:endParaRPr lang="zh-CN" altLang="en-US" sz="2800"/>
                    </a:p>
                  </a:txBody>
                  <a:tcPr/>
                </a:tc>
                <a:tc>
                  <a:txBody>
                    <a:bodyPr/>
                    <a:lstStyle/>
                    <a:p>
                      <a:pPr algn="ctr"/>
                      <a:r>
                        <a:rPr lang="en-US" altLang="zh-CN" sz="2800"/>
                        <a:t>m5</a:t>
                      </a:r>
                      <a:endParaRPr lang="zh-CN" altLang="en-US" sz="2800"/>
                    </a:p>
                  </a:txBody>
                  <a:tcPr/>
                </a:tc>
              </a:tr>
              <a:tr h="766440">
                <a:tc>
                  <a:txBody>
                    <a:bodyPr/>
                    <a:lstStyle/>
                    <a:p>
                      <a:pPr algn="ctr"/>
                      <a:r>
                        <a:rPr lang="en-US" altLang="zh-CN" sz="2800"/>
                        <a:t>A</a:t>
                      </a:r>
                      <a:endParaRPr lang="zh-CN" altLang="en-US" sz="2800"/>
                    </a:p>
                  </a:txBody>
                  <a:tcPr/>
                </a:tc>
                <a:tc>
                  <a:txBody>
                    <a:bodyPr/>
                    <a:lstStyle/>
                    <a:p>
                      <a:pPr algn="ctr"/>
                      <a:r>
                        <a:rPr lang="en-US" altLang="zh-CN" sz="2800"/>
                        <a:t>2</a:t>
                      </a:r>
                      <a:endParaRPr lang="zh-CN" altLang="en-US" sz="2800"/>
                    </a:p>
                  </a:txBody>
                  <a:tcPr/>
                </a:tc>
                <a:tc>
                  <a:txBody>
                    <a:bodyPr/>
                    <a:lstStyle/>
                    <a:p>
                      <a:pPr algn="ctr"/>
                      <a:endParaRPr lang="zh-CN" altLang="en-US" sz="2800"/>
                    </a:p>
                  </a:txBody>
                  <a:tcPr/>
                </a:tc>
                <a:tc>
                  <a:txBody>
                    <a:bodyPr/>
                    <a:lstStyle/>
                    <a:p>
                      <a:pPr algn="ctr"/>
                      <a:r>
                        <a:rPr lang="en-US" altLang="zh-CN" sz="2800"/>
                        <a:t>4</a:t>
                      </a:r>
                      <a:endParaRPr lang="zh-CN" altLang="en-US" sz="2800"/>
                    </a:p>
                  </a:txBody>
                  <a:tcPr/>
                </a:tc>
                <a:tc>
                  <a:txBody>
                    <a:bodyPr/>
                    <a:lstStyle/>
                    <a:p>
                      <a:pPr algn="ctr"/>
                      <a:endParaRPr lang="zh-CN" altLang="en-US" sz="2800"/>
                    </a:p>
                  </a:txBody>
                  <a:tcPr/>
                </a:tc>
                <a:tc>
                  <a:txBody>
                    <a:bodyPr/>
                    <a:lstStyle/>
                    <a:p>
                      <a:pPr algn="ctr"/>
                      <a:r>
                        <a:rPr lang="en-US" altLang="zh-CN" sz="2800"/>
                        <a:t>3</a:t>
                      </a:r>
                      <a:endParaRPr lang="zh-CN" altLang="en-US" sz="2800"/>
                    </a:p>
                  </a:txBody>
                  <a:tcPr/>
                </a:tc>
              </a:tr>
              <a:tr h="766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a:t>B</a:t>
                      </a:r>
                      <a:endParaRPr lang="zh-CN" altLang="en-US" sz="2800"/>
                    </a:p>
                  </a:txBody>
                  <a:tcPr/>
                </a:tc>
                <a:tc>
                  <a:txBody>
                    <a:bodyPr/>
                    <a:lstStyle/>
                    <a:p>
                      <a:pPr algn="ctr"/>
                      <a:endParaRPr lang="zh-CN" altLang="en-US" sz="2800"/>
                    </a:p>
                  </a:txBody>
                  <a:tcPr/>
                </a:tc>
                <a:tc>
                  <a:txBody>
                    <a:bodyPr/>
                    <a:lstStyle/>
                    <a:p>
                      <a:pPr algn="ctr"/>
                      <a:r>
                        <a:rPr lang="en-US" altLang="zh-CN" sz="2800"/>
                        <a:t>1</a:t>
                      </a:r>
                      <a:endParaRPr lang="zh-CN" altLang="en-US" sz="2800"/>
                    </a:p>
                  </a:txBody>
                  <a:tcPr/>
                </a:tc>
                <a:tc>
                  <a:txBody>
                    <a:bodyPr/>
                    <a:lstStyle/>
                    <a:p>
                      <a:pPr algn="ctr"/>
                      <a:endParaRPr lang="zh-CN" altLang="en-US" sz="2800"/>
                    </a:p>
                  </a:txBody>
                  <a:tcPr/>
                </a:tc>
                <a:tc>
                  <a:txBody>
                    <a:bodyPr/>
                    <a:lstStyle/>
                    <a:p>
                      <a:pPr algn="ctr"/>
                      <a:r>
                        <a:rPr lang="en-US" altLang="zh-CN" sz="2800"/>
                        <a:t>5</a:t>
                      </a:r>
                      <a:endParaRPr lang="zh-CN" altLang="en-US" sz="2800"/>
                    </a:p>
                  </a:txBody>
                  <a:tcPr/>
                </a:tc>
                <a:tc>
                  <a:txBody>
                    <a:bodyPr/>
                    <a:lstStyle/>
                    <a:p>
                      <a:pPr algn="ctr"/>
                      <a:endParaRPr lang="zh-CN" altLang="en-US" sz="2800"/>
                    </a:p>
                  </a:txBody>
                  <a:tcPr/>
                </a:tc>
              </a:tr>
              <a:tr h="766440">
                <a:tc>
                  <a:txBody>
                    <a:bodyPr/>
                    <a:lstStyle/>
                    <a:p>
                      <a:pPr algn="ctr"/>
                      <a:r>
                        <a:rPr lang="en-US" altLang="zh-CN" sz="2800"/>
                        <a:t>C</a:t>
                      </a:r>
                      <a:endParaRPr lang="zh-CN" altLang="en-US" sz="2800"/>
                    </a:p>
                  </a:txBody>
                  <a:tcPr/>
                </a:tc>
                <a:tc>
                  <a:txBody>
                    <a:bodyPr/>
                    <a:lstStyle/>
                    <a:p>
                      <a:pPr algn="ctr"/>
                      <a:endParaRPr lang="zh-CN" altLang="en-US" sz="2800"/>
                    </a:p>
                  </a:txBody>
                  <a:tcPr/>
                </a:tc>
                <a:tc>
                  <a:txBody>
                    <a:bodyPr/>
                    <a:lstStyle/>
                    <a:p>
                      <a:pPr algn="ctr"/>
                      <a:r>
                        <a:rPr lang="en-US" altLang="zh-CN" sz="2800"/>
                        <a:t>3</a:t>
                      </a:r>
                      <a:endParaRPr lang="zh-CN" altLang="en-US" sz="2800"/>
                    </a:p>
                  </a:txBody>
                  <a:tcPr/>
                </a:tc>
                <a:tc>
                  <a:txBody>
                    <a:bodyPr/>
                    <a:lstStyle/>
                    <a:p>
                      <a:pPr algn="ctr"/>
                      <a:r>
                        <a:rPr lang="en-US" altLang="zh-CN" sz="2800"/>
                        <a:t>2</a:t>
                      </a:r>
                      <a:endParaRPr lang="zh-CN" altLang="en-US" sz="2800"/>
                    </a:p>
                  </a:txBody>
                  <a:tcPr/>
                </a:tc>
                <a:tc>
                  <a:txBody>
                    <a:bodyPr/>
                    <a:lstStyle/>
                    <a:p>
                      <a:pPr algn="ctr"/>
                      <a:r>
                        <a:rPr lang="en-US" altLang="zh-CN" sz="2800"/>
                        <a:t>4</a:t>
                      </a:r>
                      <a:endParaRPr lang="zh-CN" altLang="en-US" sz="2800"/>
                    </a:p>
                  </a:txBody>
                  <a:tcPr/>
                </a:tc>
                <a:tc>
                  <a:txBody>
                    <a:bodyPr/>
                    <a:lstStyle/>
                    <a:p>
                      <a:pPr algn="ctr"/>
                      <a:endParaRPr lang="zh-CN" altLang="en-US" sz="2800"/>
                    </a:p>
                  </a:txBody>
                  <a:tcPr/>
                </a:tc>
              </a:tr>
              <a:tr h="766440">
                <a:tc>
                  <a:txBody>
                    <a:bodyPr/>
                    <a:lstStyle/>
                    <a:p>
                      <a:pPr algn="ctr"/>
                      <a:r>
                        <a:rPr lang="en-US" altLang="zh-CN" sz="2800"/>
                        <a:t>D</a:t>
                      </a:r>
                      <a:endParaRPr lang="zh-CN" altLang="en-US" sz="2800"/>
                    </a:p>
                  </a:txBody>
                  <a:tcPr/>
                </a:tc>
                <a:tc>
                  <a:txBody>
                    <a:bodyPr/>
                    <a:lstStyle/>
                    <a:p>
                      <a:pPr algn="ctr"/>
                      <a:endParaRPr lang="zh-CN" altLang="en-US" sz="2800"/>
                    </a:p>
                  </a:txBody>
                  <a:tcPr/>
                </a:tc>
                <a:tc>
                  <a:txBody>
                    <a:bodyPr/>
                    <a:lstStyle/>
                    <a:p>
                      <a:pPr algn="ctr"/>
                      <a:endParaRPr lang="zh-CN" altLang="en-US" sz="2800"/>
                    </a:p>
                  </a:txBody>
                  <a:tcPr/>
                </a:tc>
                <a:tc>
                  <a:txBody>
                    <a:bodyPr/>
                    <a:lstStyle/>
                    <a:p>
                      <a:pPr algn="ctr"/>
                      <a:endParaRPr lang="zh-CN" altLang="en-US" sz="2800"/>
                    </a:p>
                  </a:txBody>
                  <a:tcPr/>
                </a:tc>
                <a:tc>
                  <a:txBody>
                    <a:bodyPr/>
                    <a:lstStyle/>
                    <a:p>
                      <a:pPr algn="ctr"/>
                      <a:r>
                        <a:rPr lang="en-US" altLang="zh-CN" sz="2800"/>
                        <a:t>3</a:t>
                      </a:r>
                      <a:endParaRPr lang="zh-CN" altLang="en-US" sz="2800"/>
                    </a:p>
                  </a:txBody>
                  <a:tcPr/>
                </a:tc>
                <a:tc>
                  <a:txBody>
                    <a:bodyPr/>
                    <a:lstStyle/>
                    <a:p>
                      <a:pPr algn="ctr"/>
                      <a:r>
                        <a:rPr lang="en-US" altLang="zh-CN" sz="2800"/>
                        <a:t>2</a:t>
                      </a:r>
                      <a:endParaRPr lang="zh-CN" altLang="en-US" sz="2800"/>
                    </a:p>
                  </a:txBody>
                  <a:tcPr/>
                </a:tc>
              </a:tr>
            </a:tbl>
          </a:graphicData>
        </a:graphic>
      </p:graphicFrame>
    </p:spTree>
    <p:extLst>
      <p:ext uri="{BB962C8B-B14F-4D97-AF65-F5344CB8AC3E}">
        <p14:creationId xmlns:p14="http://schemas.microsoft.com/office/powerpoint/2010/main" val="7459023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9872" y="836712"/>
            <a:ext cx="2972289" cy="523220"/>
          </a:xfrm>
          <a:prstGeom prst="rect">
            <a:avLst/>
          </a:prstGeom>
          <a:noFill/>
        </p:spPr>
        <p:txBody>
          <a:bodyPr wrap="none" rtlCol="0">
            <a:spAutoFit/>
          </a:bodyPr>
          <a:lstStyle/>
          <a:p>
            <a:r>
              <a:rPr kumimoji="1" lang="en-US" altLang="zh-CN" sz="2800">
                <a:solidFill>
                  <a:schemeClr val="accent6">
                    <a:lumMod val="75000"/>
                  </a:schemeClr>
                </a:solidFill>
              </a:rPr>
              <a:t>1.</a:t>
            </a:r>
            <a:r>
              <a:rPr kumimoji="1" lang="zh-CN" altLang="en-US" sz="2800">
                <a:solidFill>
                  <a:schemeClr val="accent6">
                    <a:lumMod val="75000"/>
                  </a:schemeClr>
                </a:solidFill>
              </a:rPr>
              <a:t>相似度计算公式</a:t>
            </a:r>
          </a:p>
        </p:txBody>
      </p:sp>
      <mc:AlternateContent xmlns:mc="http://schemas.openxmlformats.org/markup-compatibility/2006" xmlns:a14="http://schemas.microsoft.com/office/drawing/2010/main">
        <mc:Choice Requires="a14">
          <p:sp>
            <p:nvSpPr>
              <p:cNvPr id="3" name="文本框 2"/>
              <p:cNvSpPr txBox="1"/>
              <p:nvPr/>
            </p:nvSpPr>
            <p:spPr>
              <a:xfrm>
                <a:off x="1907704" y="2348880"/>
                <a:ext cx="6385274" cy="2585323"/>
              </a:xfrm>
              <a:prstGeom prst="rect">
                <a:avLst/>
              </a:prstGeom>
              <a:noFill/>
            </p:spPr>
            <p:txBody>
              <a:bodyPr wrap="none" rtlCol="0">
                <a:spAutoFit/>
              </a:bodyPr>
              <a:lstStyle/>
              <a:p>
                <a:r>
                  <a:rPr kumimoji="1" lang="zh-CN" altLang="en-US"/>
                  <a:t>公式：</a:t>
                </a:r>
                <a:endParaRPr kumimoji="1" lang="en-US" altLang="zh-CN"/>
              </a:p>
              <a:p>
                <a:endParaRPr kumimoji="1" lang="en-US" altLang="zh-CN"/>
              </a:p>
              <a:p>
                <a:endParaRPr kumimoji="1" lang="en-US" altLang="zh-CN"/>
              </a:p>
              <a:p>
                <a:endParaRPr kumimoji="1" lang="en-US" altLang="zh-CN"/>
              </a:p>
              <a:p>
                <a:endParaRPr kumimoji="1" lang="en-US" altLang="zh-CN"/>
              </a:p>
              <a:p>
                <a:r>
                  <a:rPr kumimoji="1" lang="zh-CN" altLang="en-US"/>
                  <a:t>注：</a:t>
                </a:r>
                <a14:m>
                  <m:oMath xmlns:m="http://schemas.openxmlformats.org/officeDocument/2006/math">
                    <m:r>
                      <a:rPr kumimoji="1" lang="en-US" altLang="zh-CN" b="0" i="1">
                        <a:latin typeface="Cambria Math" charset="0"/>
                      </a:rPr>
                      <m:t>𝑁</m:t>
                    </m:r>
                    <m:r>
                      <a:rPr kumimoji="1" lang="en-US" altLang="zh-CN" b="0" i="1">
                        <a:latin typeface="Cambria Math" charset="0"/>
                      </a:rPr>
                      <m:t>(</m:t>
                    </m:r>
                    <m:r>
                      <a:rPr kumimoji="1" lang="en-US" altLang="zh-CN" b="0" i="1">
                        <a:latin typeface="Cambria Math" charset="0"/>
                      </a:rPr>
                      <m:t>𝑖</m:t>
                    </m:r>
                    <m:r>
                      <a:rPr kumimoji="1" lang="en-US" altLang="zh-CN" b="0" i="1">
                        <a:latin typeface="Cambria Math" charset="0"/>
                      </a:rPr>
                      <m:t>)</m:t>
                    </m:r>
                  </m:oMath>
                </a14:m>
                <a:r>
                  <a:rPr kumimoji="1" lang="zh-CN" altLang="en-US"/>
                  <a:t>为喜欢物品</a:t>
                </a:r>
                <a14:m>
                  <m:oMath xmlns:m="http://schemas.openxmlformats.org/officeDocument/2006/math">
                    <m:r>
                      <a:rPr kumimoji="1" lang="en-US" altLang="zh-CN" b="0" i="1">
                        <a:latin typeface="Cambria Math" charset="0"/>
                      </a:rPr>
                      <m:t>𝑖</m:t>
                    </m:r>
                  </m:oMath>
                </a14:m>
                <a:r>
                  <a:rPr kumimoji="1" lang="zh-CN" altLang="en-US"/>
                  <a:t>的用户数，</a:t>
                </a:r>
                <a:r>
                  <a:rPr kumimoji="1" lang="en-US" altLang="zh-CN"/>
                  <a:t> </a:t>
                </a:r>
                <a14:m>
                  <m:oMath xmlns:m="http://schemas.openxmlformats.org/officeDocument/2006/math">
                    <m:r>
                      <a:rPr kumimoji="1" lang="en-US" altLang="zh-CN" i="1">
                        <a:latin typeface="Cambria Math" charset="0"/>
                      </a:rPr>
                      <m:t>𝑁</m:t>
                    </m:r>
                    <m:r>
                      <a:rPr kumimoji="1" lang="en-US" altLang="zh-CN" i="1">
                        <a:latin typeface="Cambria Math" charset="0"/>
                      </a:rPr>
                      <m:t>(</m:t>
                    </m:r>
                    <m:r>
                      <a:rPr kumimoji="1" lang="en-US" altLang="zh-CN" b="0" i="1">
                        <a:latin typeface="Cambria Math" charset="0"/>
                      </a:rPr>
                      <m:t>𝑗</m:t>
                    </m:r>
                    <m:r>
                      <a:rPr kumimoji="1" lang="en-US" altLang="zh-CN" i="1">
                        <a:latin typeface="Cambria Math" charset="0"/>
                      </a:rPr>
                      <m:t>)</m:t>
                    </m:r>
                  </m:oMath>
                </a14:m>
                <a:r>
                  <a:rPr kumimoji="1" lang="zh-CN" altLang="en-US"/>
                  <a:t>为喜欢物品</a:t>
                </a:r>
                <a14:m>
                  <m:oMath xmlns:m="http://schemas.openxmlformats.org/officeDocument/2006/math">
                    <m:r>
                      <a:rPr kumimoji="1" lang="en-US" altLang="zh-CN" b="0" i="1">
                        <a:latin typeface="Cambria Math" charset="0"/>
                      </a:rPr>
                      <m:t>𝑗</m:t>
                    </m:r>
                  </m:oMath>
                </a14:m>
                <a:r>
                  <a:rPr kumimoji="1" lang="zh-CN" altLang="en-US"/>
                  <a:t>的用户数，</a:t>
                </a:r>
                <a:endParaRPr kumimoji="1" lang="en-US" altLang="zh-CN"/>
              </a:p>
              <a:p>
                <a:r>
                  <a:rPr kumimoji="1" lang="zh-CN" altLang="en-US"/>
                  <a:t>式子理解为：同时喜欢两者的用户数量／</a:t>
                </a:r>
                <a14:m>
                  <m:oMath xmlns:m="http://schemas.openxmlformats.org/officeDocument/2006/math">
                    <m:r>
                      <a:rPr kumimoji="1" lang="en-US" altLang="zh-CN" b="0" i="1">
                        <a:latin typeface="Cambria Math" charset="0"/>
                      </a:rPr>
                      <m:t>𝑁</m:t>
                    </m:r>
                    <m:d>
                      <m:dPr>
                        <m:ctrlPr>
                          <a:rPr kumimoji="1" lang="en-US" altLang="zh-CN" b="0" i="1">
                            <a:latin typeface="Cambria Math" charset="0"/>
                          </a:rPr>
                        </m:ctrlPr>
                      </m:dPr>
                      <m:e>
                        <m:r>
                          <a:rPr kumimoji="1" lang="en-US" altLang="zh-CN" b="0" i="1">
                            <a:latin typeface="Cambria Math" charset="0"/>
                          </a:rPr>
                          <m:t>𝑖</m:t>
                        </m:r>
                      </m:e>
                    </m:d>
                    <m:r>
                      <a:rPr kumimoji="1" lang="en-US" altLang="zh-CN" b="0" i="1">
                        <a:latin typeface="Cambria Math" charset="0"/>
                      </a:rPr>
                      <m:t>∗</m:t>
                    </m:r>
                    <m:r>
                      <a:rPr kumimoji="1" lang="en-US" altLang="zh-CN" b="0" i="1">
                        <a:latin typeface="Cambria Math" charset="0"/>
                      </a:rPr>
                      <m:t>𝑁</m:t>
                    </m:r>
                    <m:r>
                      <a:rPr kumimoji="1" lang="en-US" altLang="zh-CN" b="0" i="1">
                        <a:latin typeface="Cambria Math" charset="0"/>
                      </a:rPr>
                      <m:t>(</m:t>
                    </m:r>
                    <m:r>
                      <a:rPr kumimoji="1" lang="en-US" altLang="zh-CN" b="0" i="1">
                        <a:latin typeface="Cambria Math" charset="0"/>
                      </a:rPr>
                      <m:t>𝑗</m:t>
                    </m:r>
                    <m:r>
                      <a:rPr kumimoji="1" lang="en-US" altLang="zh-CN" b="0" i="1">
                        <a:latin typeface="Cambria Math" charset="0"/>
                      </a:rPr>
                      <m:t>)</m:t>
                    </m:r>
                  </m:oMath>
                </a14:m>
                <a:endParaRPr kumimoji="1" lang="en-US" altLang="zh-CN"/>
              </a:p>
              <a:p>
                <a:endParaRPr kumimoji="1" lang="en-US" altLang="zh-CN"/>
              </a:p>
              <a:p>
                <a:endParaRPr kumimoji="1"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907704" y="2348880"/>
                <a:ext cx="6385274" cy="2585323"/>
              </a:xfrm>
              <a:prstGeom prst="rect">
                <a:avLst/>
              </a:prstGeom>
              <a:blipFill rotWithShape="0">
                <a:blip r:embed="rId2"/>
                <a:stretch>
                  <a:fillRect l="-860" t="-1887" r="-19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419872" y="2810545"/>
            <a:ext cx="2480568" cy="887543"/>
          </a:xfrm>
          <a:prstGeom prst="rect">
            <a:avLst/>
          </a:prstGeom>
        </p:spPr>
      </p:pic>
    </p:spTree>
    <p:extLst>
      <p:ext uri="{BB962C8B-B14F-4D97-AF65-F5344CB8AC3E}">
        <p14:creationId xmlns:p14="http://schemas.microsoft.com/office/powerpoint/2010/main" val="1518093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15616" y="1772816"/>
            <a:ext cx="7125752" cy="4018487"/>
          </a:xfrm>
          <a:prstGeom prst="rect">
            <a:avLst/>
          </a:prstGeom>
        </p:spPr>
      </p:pic>
      <p:sp>
        <p:nvSpPr>
          <p:cNvPr id="3" name="文本框 2"/>
          <p:cNvSpPr txBox="1"/>
          <p:nvPr/>
        </p:nvSpPr>
        <p:spPr>
          <a:xfrm>
            <a:off x="649705" y="1082842"/>
            <a:ext cx="1933543" cy="369332"/>
          </a:xfrm>
          <a:prstGeom prst="rect">
            <a:avLst/>
          </a:prstGeom>
          <a:noFill/>
        </p:spPr>
        <p:txBody>
          <a:bodyPr wrap="none" rtlCol="0">
            <a:spAutoFit/>
          </a:bodyPr>
          <a:lstStyle/>
          <a:p>
            <a:r>
              <a:rPr kumimoji="1" lang="zh-CN" altLang="en-US"/>
              <a:t>对于用户</a:t>
            </a:r>
            <a:r>
              <a:rPr kumimoji="1" lang="en-US" altLang="zh-CN"/>
              <a:t>A</a:t>
            </a:r>
            <a:r>
              <a:rPr kumimoji="1" lang="zh-CN" altLang="en-US"/>
              <a:t>来说：</a:t>
            </a:r>
          </a:p>
        </p:txBody>
      </p:sp>
    </p:spTree>
    <p:extLst>
      <p:ext uri="{BB962C8B-B14F-4D97-AF65-F5344CB8AC3E}">
        <p14:creationId xmlns:p14="http://schemas.microsoft.com/office/powerpoint/2010/main" val="3432024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124744"/>
            <a:ext cx="1694695" cy="369332"/>
          </a:xfrm>
          <a:prstGeom prst="rect">
            <a:avLst/>
          </a:prstGeom>
        </p:spPr>
        <p:txBody>
          <a:bodyPr wrap="none">
            <a:spAutoFit/>
          </a:bodyPr>
          <a:lstStyle/>
          <a:p>
            <a:r>
              <a:rPr kumimoji="1" lang="zh-CN" altLang="en-US"/>
              <a:t>对于用户</a:t>
            </a:r>
            <a:r>
              <a:rPr kumimoji="1" lang="en-US" altLang="zh-CN"/>
              <a:t>B</a:t>
            </a:r>
            <a:r>
              <a:rPr kumimoji="1" lang="zh-CN" altLang="en-US"/>
              <a:t>来说</a:t>
            </a:r>
            <a:endParaRPr lang="zh-CN" altLang="en-US"/>
          </a:p>
        </p:txBody>
      </p:sp>
      <p:pic>
        <p:nvPicPr>
          <p:cNvPr id="3" name="图片 2"/>
          <p:cNvPicPr>
            <a:picLocks noChangeAspect="1"/>
          </p:cNvPicPr>
          <p:nvPr/>
        </p:nvPicPr>
        <p:blipFill>
          <a:blip r:embed="rId2"/>
          <a:stretch>
            <a:fillRect/>
          </a:stretch>
        </p:blipFill>
        <p:spPr>
          <a:xfrm>
            <a:off x="827584" y="1628800"/>
            <a:ext cx="7970021" cy="4538343"/>
          </a:xfrm>
          <a:prstGeom prst="rect">
            <a:avLst/>
          </a:prstGeom>
        </p:spPr>
      </p:pic>
    </p:spTree>
    <p:extLst>
      <p:ext uri="{BB962C8B-B14F-4D97-AF65-F5344CB8AC3E}">
        <p14:creationId xmlns:p14="http://schemas.microsoft.com/office/powerpoint/2010/main" val="62652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124744"/>
            <a:ext cx="1693092" cy="369332"/>
          </a:xfrm>
          <a:prstGeom prst="rect">
            <a:avLst/>
          </a:prstGeom>
        </p:spPr>
        <p:txBody>
          <a:bodyPr wrap="none">
            <a:spAutoFit/>
          </a:bodyPr>
          <a:lstStyle/>
          <a:p>
            <a:r>
              <a:rPr kumimoji="1" lang="zh-CN" altLang="en-US"/>
              <a:t>对于用户</a:t>
            </a:r>
            <a:r>
              <a:rPr kumimoji="1" lang="en-US" altLang="zh-CN"/>
              <a:t>C</a:t>
            </a:r>
            <a:r>
              <a:rPr kumimoji="1" lang="zh-CN" altLang="en-US"/>
              <a:t>来说</a:t>
            </a:r>
            <a:endParaRPr lang="zh-CN" altLang="en-US"/>
          </a:p>
        </p:txBody>
      </p:sp>
      <p:pic>
        <p:nvPicPr>
          <p:cNvPr id="4" name="图片 3"/>
          <p:cNvPicPr>
            <a:picLocks noChangeAspect="1"/>
          </p:cNvPicPr>
          <p:nvPr/>
        </p:nvPicPr>
        <p:blipFill>
          <a:blip r:embed="rId2"/>
          <a:stretch>
            <a:fillRect/>
          </a:stretch>
        </p:blipFill>
        <p:spPr>
          <a:xfrm>
            <a:off x="755576" y="1556792"/>
            <a:ext cx="8063880" cy="4541024"/>
          </a:xfrm>
          <a:prstGeom prst="rect">
            <a:avLst/>
          </a:prstGeom>
        </p:spPr>
      </p:pic>
    </p:spTree>
    <p:extLst>
      <p:ext uri="{BB962C8B-B14F-4D97-AF65-F5344CB8AC3E}">
        <p14:creationId xmlns:p14="http://schemas.microsoft.com/office/powerpoint/2010/main" val="734773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124744"/>
            <a:ext cx="1712328" cy="369332"/>
          </a:xfrm>
          <a:prstGeom prst="rect">
            <a:avLst/>
          </a:prstGeom>
        </p:spPr>
        <p:txBody>
          <a:bodyPr wrap="none">
            <a:spAutoFit/>
          </a:bodyPr>
          <a:lstStyle/>
          <a:p>
            <a:r>
              <a:rPr kumimoji="1" lang="zh-CN" altLang="en-US"/>
              <a:t>对于用户</a:t>
            </a:r>
            <a:r>
              <a:rPr kumimoji="1" lang="en-US" altLang="zh-CN"/>
              <a:t>D</a:t>
            </a:r>
            <a:r>
              <a:rPr kumimoji="1" lang="zh-CN" altLang="en-US"/>
              <a:t>来说</a:t>
            </a:r>
            <a:endParaRPr lang="zh-CN" altLang="en-US"/>
          </a:p>
        </p:txBody>
      </p:sp>
      <p:pic>
        <p:nvPicPr>
          <p:cNvPr id="4" name="图片 3"/>
          <p:cNvPicPr>
            <a:picLocks noChangeAspect="1"/>
          </p:cNvPicPr>
          <p:nvPr/>
        </p:nvPicPr>
        <p:blipFill>
          <a:blip r:embed="rId2"/>
          <a:stretch>
            <a:fillRect/>
          </a:stretch>
        </p:blipFill>
        <p:spPr>
          <a:xfrm>
            <a:off x="755576" y="1628800"/>
            <a:ext cx="7989640" cy="4523397"/>
          </a:xfrm>
          <a:prstGeom prst="rect">
            <a:avLst/>
          </a:prstGeom>
        </p:spPr>
      </p:pic>
    </p:spTree>
    <p:extLst>
      <p:ext uri="{BB962C8B-B14F-4D97-AF65-F5344CB8AC3E}">
        <p14:creationId xmlns:p14="http://schemas.microsoft.com/office/powerpoint/2010/main" val="1311731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1124744"/>
            <a:ext cx="3647152" cy="369332"/>
          </a:xfrm>
          <a:prstGeom prst="rect">
            <a:avLst/>
          </a:prstGeom>
          <a:noFill/>
        </p:spPr>
        <p:txBody>
          <a:bodyPr wrap="none" rtlCol="0">
            <a:spAutoFit/>
          </a:bodyPr>
          <a:lstStyle/>
          <a:p>
            <a:r>
              <a:rPr kumimoji="1" lang="zh-CN" altLang="en-US"/>
              <a:t>合并四个矩阵，得出一个总矩阵：</a:t>
            </a:r>
          </a:p>
        </p:txBody>
      </p:sp>
      <p:pic>
        <p:nvPicPr>
          <p:cNvPr id="3" name="图片 2"/>
          <p:cNvPicPr>
            <a:picLocks noChangeAspect="1"/>
          </p:cNvPicPr>
          <p:nvPr/>
        </p:nvPicPr>
        <p:blipFill>
          <a:blip r:embed="rId2"/>
          <a:stretch>
            <a:fillRect/>
          </a:stretch>
        </p:blipFill>
        <p:spPr>
          <a:xfrm>
            <a:off x="827584" y="1628800"/>
            <a:ext cx="7953835" cy="4550802"/>
          </a:xfrm>
          <a:prstGeom prst="rect">
            <a:avLst/>
          </a:prstGeom>
        </p:spPr>
      </p:pic>
    </p:spTree>
    <p:extLst>
      <p:ext uri="{BB962C8B-B14F-4D97-AF65-F5344CB8AC3E}">
        <p14:creationId xmlns:p14="http://schemas.microsoft.com/office/powerpoint/2010/main" val="2078811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980728"/>
            <a:ext cx="1800493" cy="369332"/>
          </a:xfrm>
          <a:prstGeom prst="rect">
            <a:avLst/>
          </a:prstGeom>
          <a:noFill/>
        </p:spPr>
        <p:txBody>
          <a:bodyPr wrap="none" rtlCol="0">
            <a:spAutoFit/>
          </a:bodyPr>
          <a:lstStyle/>
          <a:p>
            <a:r>
              <a:rPr kumimoji="1" lang="zh-CN" altLang="en-US"/>
              <a:t>计算相似度为：</a:t>
            </a:r>
          </a:p>
        </p:txBody>
      </p:sp>
      <p:pic>
        <p:nvPicPr>
          <p:cNvPr id="3" name="图片 2"/>
          <p:cNvPicPr>
            <a:picLocks noChangeAspect="1"/>
          </p:cNvPicPr>
          <p:nvPr/>
        </p:nvPicPr>
        <p:blipFill>
          <a:blip r:embed="rId2"/>
          <a:stretch>
            <a:fillRect/>
          </a:stretch>
        </p:blipFill>
        <p:spPr>
          <a:xfrm>
            <a:off x="539552" y="1350060"/>
            <a:ext cx="8466001" cy="3600730"/>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806116" y="5378116"/>
                <a:ext cx="6560707" cy="396327"/>
              </a:xfrm>
              <a:prstGeom prst="rect">
                <a:avLst/>
              </a:prstGeom>
              <a:noFill/>
            </p:spPr>
            <p:txBody>
              <a:bodyPr wrap="none" rtlCol="0">
                <a:spAutoFit/>
              </a:bodyPr>
              <a:lstStyle/>
              <a:p>
                <a:r>
                  <a:rPr kumimoji="1" lang="zh-CN" altLang="en-US"/>
                  <a:t>注：以</a:t>
                </a:r>
                <a:r>
                  <a:rPr kumimoji="1" lang="en-US" altLang="zh-CN"/>
                  <a:t>m1,m3</a:t>
                </a:r>
                <a:r>
                  <a:rPr kumimoji="1" lang="zh-CN" altLang="en-US"/>
                  <a:t>为例，从用户评分列表里面得出，</a:t>
                </a:r>
                <a:r>
                  <a:rPr kumimoji="1" lang="en-US" altLang="zh-CN"/>
                  <a:t>1/</a:t>
                </a:r>
                <a14:m>
                  <m:oMath xmlns:m="http://schemas.openxmlformats.org/officeDocument/2006/math">
                    <m:rad>
                      <m:radPr>
                        <m:degHide m:val="on"/>
                        <m:ctrlPr>
                          <a:rPr kumimoji="1" lang="en-US" altLang="zh-CN" i="1">
                            <a:latin typeface="Cambria Math" charset="0"/>
                          </a:rPr>
                        </m:ctrlPr>
                      </m:radPr>
                      <m:deg/>
                      <m:e>
                        <m:r>
                          <a:rPr kumimoji="1" lang="en-US" altLang="zh-CN" b="0" i="1">
                            <a:latin typeface="Cambria Math" charset="0"/>
                          </a:rPr>
                          <m:t>1∗2</m:t>
                        </m:r>
                      </m:e>
                    </m:rad>
                    <m:r>
                      <a:rPr kumimoji="1" lang="en-US"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0.71</m:t>
                    </m:r>
                  </m:oMath>
                </a14:m>
                <a:endParaRPr kumimoji="1"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806116" y="5378116"/>
                <a:ext cx="6560707" cy="396327"/>
              </a:xfrm>
              <a:prstGeom prst="rect">
                <a:avLst/>
              </a:prstGeom>
              <a:blipFill rotWithShape="0">
                <a:blip r:embed="rId3"/>
                <a:stretch>
                  <a:fillRect l="-743" t="-6154" b="-24615"/>
                </a:stretch>
              </a:blipFill>
            </p:spPr>
            <p:txBody>
              <a:bodyPr/>
              <a:lstStyle/>
              <a:p>
                <a:r>
                  <a:rPr lang="zh-CN" altLang="en-US">
                    <a:noFill/>
                  </a:rPr>
                  <a:t> </a:t>
                </a:r>
              </a:p>
            </p:txBody>
          </p:sp>
        </mc:Fallback>
      </mc:AlternateContent>
      <p:sp>
        <p:nvSpPr>
          <p:cNvPr id="5" name="椭圆 4"/>
          <p:cNvSpPr/>
          <p:nvPr/>
        </p:nvSpPr>
        <p:spPr bwMode="auto">
          <a:xfrm>
            <a:off x="2124021" y="3068960"/>
            <a:ext cx="1224136" cy="7200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6" name="椭圆 5"/>
          <p:cNvSpPr/>
          <p:nvPr/>
        </p:nvSpPr>
        <p:spPr bwMode="auto">
          <a:xfrm>
            <a:off x="4860032" y="1916832"/>
            <a:ext cx="1224136" cy="7200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2049758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1720" y="836712"/>
            <a:ext cx="5126724" cy="523220"/>
          </a:xfrm>
          <a:prstGeom prst="rect">
            <a:avLst/>
          </a:prstGeom>
          <a:noFill/>
        </p:spPr>
        <p:txBody>
          <a:bodyPr wrap="none" rtlCol="0">
            <a:spAutoFit/>
          </a:bodyPr>
          <a:lstStyle/>
          <a:p>
            <a:r>
              <a:rPr kumimoji="1" lang="en-US" altLang="zh-CN" sz="2800">
                <a:solidFill>
                  <a:schemeClr val="accent6">
                    <a:lumMod val="75000"/>
                  </a:schemeClr>
                </a:solidFill>
              </a:rPr>
              <a:t>2.</a:t>
            </a:r>
            <a:r>
              <a:rPr kumimoji="1" lang="zh-CN" altLang="en-US" sz="2800">
                <a:solidFill>
                  <a:schemeClr val="accent6">
                    <a:lumMod val="75000"/>
                  </a:schemeClr>
                </a:solidFill>
              </a:rPr>
              <a:t>计算用户对</a:t>
            </a:r>
            <a:r>
              <a:rPr kumimoji="1" lang="zh-CN" altLang="en-US" sz="2800">
                <a:solidFill>
                  <a:srgbClr val="FF0000"/>
                </a:solidFill>
              </a:rPr>
              <a:t>未看过</a:t>
            </a:r>
            <a:r>
              <a:rPr kumimoji="1" lang="zh-CN" altLang="en-US" sz="2800">
                <a:solidFill>
                  <a:schemeClr val="accent6">
                    <a:lumMod val="75000"/>
                  </a:schemeClr>
                </a:solidFill>
              </a:rPr>
              <a:t>电影兴趣度</a:t>
            </a:r>
          </a:p>
        </p:txBody>
      </p:sp>
      <mc:AlternateContent xmlns:mc="http://schemas.openxmlformats.org/markup-compatibility/2006" xmlns:a14="http://schemas.microsoft.com/office/drawing/2010/main">
        <mc:Choice Requires="a14">
          <p:sp>
            <p:nvSpPr>
              <p:cNvPr id="3" name="文本框 2"/>
              <p:cNvSpPr txBox="1"/>
              <p:nvPr/>
            </p:nvSpPr>
            <p:spPr>
              <a:xfrm>
                <a:off x="1395663" y="1925053"/>
                <a:ext cx="5841664" cy="3715633"/>
              </a:xfrm>
              <a:prstGeom prst="rect">
                <a:avLst/>
              </a:prstGeom>
              <a:noFill/>
            </p:spPr>
            <p:txBody>
              <a:bodyPr wrap="none" rtlCol="0">
                <a:spAutoFit/>
              </a:bodyPr>
              <a:lstStyle/>
              <a:p>
                <a:r>
                  <a:rPr kumimoji="1" lang="zh-CN" altLang="en-US"/>
                  <a:t>公式：</a:t>
                </a:r>
                <a:endParaRPr kumimoji="1" lang="en-US" altLang="zh-CN"/>
              </a:p>
              <a:p>
                <a:endParaRPr kumimoji="1" lang="en-US" altLang="zh-CN"/>
              </a:p>
              <a:p>
                <a:endParaRPr kumimoji="1" lang="en-US" altLang="zh-CN"/>
              </a:p>
              <a:p>
                <a:endParaRPr kumimoji="1" lang="en-US" altLang="zh-CN"/>
              </a:p>
              <a:p>
                <a:r>
                  <a:rPr kumimoji="1" lang="zh-CN" altLang="en-US"/>
                  <a:t>注：</a:t>
                </a:r>
                <a14:m>
                  <m:oMath xmlns:m="http://schemas.openxmlformats.org/officeDocument/2006/math">
                    <m:sSub>
                      <m:sSubPr>
                        <m:ctrlPr>
                          <a:rPr kumimoji="1" lang="mr-IN" altLang="zh-CN" i="1">
                            <a:latin typeface="Cambria Math" charset="0"/>
                          </a:rPr>
                        </m:ctrlPr>
                      </m:sSubPr>
                      <m:e>
                        <m:r>
                          <a:rPr kumimoji="1" lang="en-US" altLang="zh-CN" b="0" i="1">
                            <a:latin typeface="Cambria Math" charset="0"/>
                          </a:rPr>
                          <m:t>𝑊</m:t>
                        </m:r>
                      </m:e>
                      <m:sub>
                        <m:r>
                          <a:rPr kumimoji="1" lang="en-US" altLang="zh-CN" b="0" i="1">
                            <a:latin typeface="Cambria Math" charset="0"/>
                          </a:rPr>
                          <m:t>𝑖𝑗</m:t>
                        </m:r>
                      </m:sub>
                    </m:sSub>
                  </m:oMath>
                </a14:m>
                <a:r>
                  <a:rPr kumimoji="1" lang="zh-CN" altLang="en-US"/>
                  <a:t>为物品</a:t>
                </a:r>
                <a14:m>
                  <m:oMath xmlns:m="http://schemas.openxmlformats.org/officeDocument/2006/math">
                    <m:r>
                      <a:rPr kumimoji="1" lang="en-US" altLang="zh-CN" b="0" i="1">
                        <a:latin typeface="Cambria Math" charset="0"/>
                      </a:rPr>
                      <m:t>𝑖</m:t>
                    </m:r>
                    <m:r>
                      <a:rPr kumimoji="1" lang="zh-CN" altLang="en-US" b="0" i="1">
                        <a:latin typeface="Cambria Math" charset="0"/>
                      </a:rPr>
                      <m:t>和</m:t>
                    </m:r>
                    <m:r>
                      <a:rPr kumimoji="1" lang="en-US" altLang="zh-CN" b="0" i="1">
                        <a:latin typeface="Cambria Math" charset="0"/>
                      </a:rPr>
                      <m:t>𝑗</m:t>
                    </m:r>
                  </m:oMath>
                </a14:m>
                <a:r>
                  <a:rPr kumimoji="1" lang="zh-CN" altLang="en-US"/>
                  <a:t>的相似度，</a:t>
                </a:r>
                <a14:m>
                  <m:oMath xmlns:m="http://schemas.openxmlformats.org/officeDocument/2006/math">
                    <m:sSub>
                      <m:sSubPr>
                        <m:ctrlPr>
                          <a:rPr kumimoji="1" lang="mr-IN" altLang="zh-CN" i="1">
                            <a:latin typeface="Cambria Math" charset="0"/>
                          </a:rPr>
                        </m:ctrlPr>
                      </m:sSubPr>
                      <m:e>
                        <m:r>
                          <a:rPr kumimoji="1" lang="en-US" altLang="zh-CN" b="0" i="1">
                            <a:latin typeface="Cambria Math" charset="0"/>
                          </a:rPr>
                          <m:t>𝑟</m:t>
                        </m:r>
                      </m:e>
                      <m:sub>
                        <m:r>
                          <a:rPr kumimoji="1" lang="en-US" altLang="zh-CN" b="0" i="1">
                            <a:latin typeface="Cambria Math" charset="0"/>
                          </a:rPr>
                          <m:t>𝑢𝑖</m:t>
                        </m:r>
                      </m:sub>
                    </m:sSub>
                    <m:r>
                      <a:rPr kumimoji="1" lang="zh-CN" altLang="en-US" b="0" i="1">
                        <a:latin typeface="Cambria Math" charset="0"/>
                      </a:rPr>
                      <m:t>为</m:t>
                    </m:r>
                    <m:r>
                      <a:rPr kumimoji="1" lang="zh-CN" altLang="en-US" i="1">
                        <a:latin typeface="Cambria Math" charset="0"/>
                      </a:rPr>
                      <m:t>用户</m:t>
                    </m:r>
                    <m:r>
                      <m:rPr>
                        <m:sty m:val="p"/>
                      </m:rPr>
                      <a:rPr kumimoji="1" lang="en-US" altLang="zh-CN" b="0" i="0">
                        <a:latin typeface="Cambria Math" charset="0"/>
                      </a:rPr>
                      <m:t>U</m:t>
                    </m:r>
                    <m:r>
                      <a:rPr kumimoji="1" lang="zh-CN" altLang="en-US" b="0" i="1">
                        <a:latin typeface="Cambria Math" charset="0"/>
                      </a:rPr>
                      <m:t>对</m:t>
                    </m:r>
                    <m:r>
                      <a:rPr kumimoji="1" lang="zh-CN" altLang="en-US" i="1">
                        <a:latin typeface="Cambria Math" charset="0"/>
                      </a:rPr>
                      <m:t>物品</m:t>
                    </m:r>
                    <m:r>
                      <a:rPr kumimoji="1" lang="en-US" altLang="zh-CN" b="0" i="1">
                        <a:latin typeface="Cambria Math" charset="0"/>
                      </a:rPr>
                      <m:t>𝑖</m:t>
                    </m:r>
                    <m:r>
                      <a:rPr kumimoji="1" lang="zh-CN" altLang="en-US" b="0" i="1">
                        <a:latin typeface="Cambria Math" charset="0"/>
                      </a:rPr>
                      <m:t>的</m:t>
                    </m:r>
                    <m:r>
                      <a:rPr kumimoji="1" lang="zh-CN" altLang="en-US" i="1">
                        <a:latin typeface="Cambria Math" charset="0"/>
                      </a:rPr>
                      <m:t>评分</m:t>
                    </m:r>
                  </m:oMath>
                </a14:m>
                <a:endParaRPr kumimoji="1" lang="en-US" altLang="zh-CN"/>
              </a:p>
              <a:p>
                <a:endParaRPr kumimoji="1" lang="en-US" altLang="zh-CN"/>
              </a:p>
              <a:p>
                <a:endParaRPr kumimoji="1" lang="en-US" altLang="zh-CN"/>
              </a:p>
              <a:p>
                <a:endParaRPr kumimoji="1" lang="en-US" altLang="zh-CN"/>
              </a:p>
              <a:p>
                <a:r>
                  <a:rPr kumimoji="1" lang="zh-CN" altLang="en-US"/>
                  <a:t>用户</a:t>
                </a:r>
                <a:r>
                  <a:rPr kumimoji="1" lang="en-US" altLang="zh-CN"/>
                  <a:t>A</a:t>
                </a:r>
                <a:r>
                  <a:rPr kumimoji="1" lang="zh-CN" altLang="en-US"/>
                  <a:t>举例：未看过</a:t>
                </a:r>
                <a:r>
                  <a:rPr kumimoji="1" lang="en-US" altLang="zh-CN"/>
                  <a:t>m2,m4</a:t>
                </a:r>
              </a:p>
              <a:p>
                <a:endParaRPr kumimoji="1" lang="en-US" altLang="zh-CN"/>
              </a:p>
              <a:p>
                <a:r>
                  <a:rPr kumimoji="1" lang="zh-CN" altLang="en-US"/>
                  <a:t>那么对于</a:t>
                </a:r>
                <a:r>
                  <a:rPr kumimoji="1" lang="en-US" altLang="zh-CN"/>
                  <a:t>m2</a:t>
                </a:r>
                <a:r>
                  <a:rPr kumimoji="1" lang="zh-CN" altLang="en-US"/>
                  <a:t>：</a:t>
                </a:r>
                <a:r>
                  <a:rPr lang="mr-IN" altLang="zh-CN"/>
                  <a:t>m3</a:t>
                </a:r>
                <a:r>
                  <a:rPr lang="en-US" altLang="zh-CN"/>
                  <a:t>_</a:t>
                </a:r>
                <a:r>
                  <a:rPr lang="mr-IN" altLang="zh-CN"/>
                  <a:t>m2:</a:t>
                </a:r>
                <a:r>
                  <a:rPr lang="en-US" altLang="zh-CN"/>
                  <a:t>  </a:t>
                </a:r>
                <a:r>
                  <a:rPr lang="mr-IN" altLang="zh-CN"/>
                  <a:t> 4 * 0.50 = 2.00</a:t>
                </a:r>
                <a:endParaRPr lang="en-US" altLang="zh-CN"/>
              </a:p>
              <a:p>
                <a:r>
                  <a:rPr lang="en-US" altLang="zh-CN"/>
                  <a:t>	m4:</a:t>
                </a:r>
                <a:r>
                  <a:rPr lang="zh-CN" altLang="en-US"/>
                  <a:t>   </a:t>
                </a:r>
                <a:r>
                  <a:rPr lang="mr-IN" altLang="zh-CN"/>
                  <a:t>m3</a:t>
                </a:r>
                <a:r>
                  <a:rPr lang="en-US" altLang="zh-CN"/>
                  <a:t>_</a:t>
                </a:r>
                <a:r>
                  <a:rPr lang="mr-IN" altLang="zh-CN"/>
                  <a:t>m4</a:t>
                </a:r>
                <a:r>
                  <a:rPr lang="en-US" altLang="zh-CN"/>
                  <a:t> + </a:t>
                </a:r>
                <a:r>
                  <a:rPr lang="mr-IN" altLang="zh-CN"/>
                  <a:t>m5</a:t>
                </a:r>
                <a:r>
                  <a:rPr lang="en-US" altLang="zh-CN"/>
                  <a:t>_</a:t>
                </a:r>
                <a:r>
                  <a:rPr lang="mr-IN" altLang="zh-CN"/>
                  <a:t>m4</a:t>
                </a:r>
                <a:r>
                  <a:rPr lang="en-US" altLang="zh-CN"/>
                  <a:t> =</a:t>
                </a:r>
                <a:r>
                  <a:rPr lang="mr-IN" altLang="zh-CN"/>
                  <a:t>4 * 0.41 </a:t>
                </a:r>
                <a:r>
                  <a:rPr lang="en-US" altLang="zh-CN"/>
                  <a:t>+</a:t>
                </a:r>
                <a:r>
                  <a:rPr lang="mr-IN" altLang="zh-CN"/>
                  <a:t> 3 * 0.41 = </a:t>
                </a:r>
                <a:r>
                  <a:rPr lang="en-US" altLang="zh-CN"/>
                  <a:t>2.87</a:t>
                </a:r>
              </a:p>
              <a:p>
                <a:endParaRPr kumimoji="1" lang="en-US" altLang="zh-CN"/>
              </a:p>
            </p:txBody>
          </p:sp>
        </mc:Choice>
        <mc:Fallback xmlns="">
          <p:sp>
            <p:nvSpPr>
              <p:cNvPr id="3" name="文本框 2"/>
              <p:cNvSpPr txBox="1">
                <a:spLocks noRot="1" noChangeAspect="1" noMove="1" noResize="1" noEditPoints="1" noAdjustHandles="1" noChangeArrowheads="1" noChangeShapeType="1" noTextEdit="1"/>
              </p:cNvSpPr>
              <p:nvPr/>
            </p:nvSpPr>
            <p:spPr>
              <a:xfrm>
                <a:off x="1395663" y="1925053"/>
                <a:ext cx="5841664" cy="3715633"/>
              </a:xfrm>
              <a:prstGeom prst="rect">
                <a:avLst/>
              </a:prstGeom>
              <a:blipFill rotWithShape="0">
                <a:blip r:embed="rId2"/>
                <a:stretch>
                  <a:fillRect l="-939" t="-147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15816" y="2294385"/>
            <a:ext cx="2857500" cy="749300"/>
          </a:xfrm>
          <a:prstGeom prst="rect">
            <a:avLst/>
          </a:prstGeom>
        </p:spPr>
      </p:pic>
    </p:spTree>
    <p:extLst>
      <p:ext uri="{BB962C8B-B14F-4D97-AF65-F5344CB8AC3E}">
        <p14:creationId xmlns:p14="http://schemas.microsoft.com/office/powerpoint/2010/main" val="3617216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3608" y="980728"/>
            <a:ext cx="7014500" cy="4907756"/>
          </a:xfrm>
          <a:prstGeom prst="rect">
            <a:avLst/>
          </a:prstGeom>
        </p:spPr>
      </p:pic>
    </p:spTree>
    <p:extLst>
      <p:ext uri="{BB962C8B-B14F-4D97-AF65-F5344CB8AC3E}">
        <p14:creationId xmlns:p14="http://schemas.microsoft.com/office/powerpoint/2010/main" val="2077739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3868" y="1196752"/>
            <a:ext cx="8820131" cy="4634678"/>
          </a:xfrm>
          <a:prstGeom prst="rect">
            <a:avLst/>
          </a:prstGeom>
        </p:spPr>
      </p:pic>
    </p:spTree>
    <p:extLst>
      <p:ext uri="{BB962C8B-B14F-4D97-AF65-F5344CB8AC3E}">
        <p14:creationId xmlns:p14="http://schemas.microsoft.com/office/powerpoint/2010/main" val="210455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7784" y="764704"/>
            <a:ext cx="4396973" cy="523220"/>
          </a:xfrm>
          <a:prstGeom prst="rect">
            <a:avLst/>
          </a:prstGeom>
          <a:noFill/>
        </p:spPr>
        <p:txBody>
          <a:bodyPr wrap="none" rtlCol="0">
            <a:spAutoFit/>
          </a:bodyPr>
          <a:lstStyle/>
          <a:p>
            <a:r>
              <a:rPr kumimoji="1" lang="en-US" altLang="zh-CN" sz="2800">
                <a:solidFill>
                  <a:schemeClr val="accent6">
                    <a:lumMod val="75000"/>
                  </a:schemeClr>
                </a:solidFill>
              </a:rPr>
              <a:t>ItemCF</a:t>
            </a:r>
            <a:r>
              <a:rPr kumimoji="1" lang="zh-CN" altLang="en-US" sz="2800">
                <a:solidFill>
                  <a:schemeClr val="accent6">
                    <a:lumMod val="75000"/>
                  </a:schemeClr>
                </a:solidFill>
              </a:rPr>
              <a:t>与</a:t>
            </a:r>
            <a:r>
              <a:rPr kumimoji="1" lang="en-US" altLang="zh-CN" sz="2800">
                <a:solidFill>
                  <a:schemeClr val="accent6">
                    <a:lumMod val="75000"/>
                  </a:schemeClr>
                </a:solidFill>
              </a:rPr>
              <a:t>UserCF</a:t>
            </a:r>
            <a:r>
              <a:rPr kumimoji="1" lang="zh-CN" altLang="en-US" sz="2800">
                <a:solidFill>
                  <a:schemeClr val="accent6">
                    <a:lumMod val="75000"/>
                  </a:schemeClr>
                </a:solidFill>
              </a:rPr>
              <a:t>的综合对比</a:t>
            </a:r>
          </a:p>
        </p:txBody>
      </p:sp>
      <p:pic>
        <p:nvPicPr>
          <p:cNvPr id="3" name="图片 2"/>
          <p:cNvPicPr>
            <a:picLocks noChangeAspect="1"/>
          </p:cNvPicPr>
          <p:nvPr/>
        </p:nvPicPr>
        <p:blipFill>
          <a:blip r:embed="rId2"/>
          <a:stretch>
            <a:fillRect/>
          </a:stretch>
        </p:blipFill>
        <p:spPr>
          <a:xfrm>
            <a:off x="827584" y="1844824"/>
            <a:ext cx="7849079" cy="4139270"/>
          </a:xfrm>
          <a:prstGeom prst="rect">
            <a:avLst/>
          </a:prstGeom>
        </p:spPr>
      </p:pic>
      <p:sp>
        <p:nvSpPr>
          <p:cNvPr id="4" name="椭圆 3"/>
          <p:cNvSpPr/>
          <p:nvPr/>
        </p:nvSpPr>
        <p:spPr bwMode="auto">
          <a:xfrm>
            <a:off x="755576" y="4149080"/>
            <a:ext cx="576064" cy="93610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5" name="椭圆 4"/>
          <p:cNvSpPr/>
          <p:nvPr/>
        </p:nvSpPr>
        <p:spPr bwMode="auto">
          <a:xfrm>
            <a:off x="5004048" y="2708920"/>
            <a:ext cx="1804685" cy="504056"/>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3383271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547664" y="1052736"/>
          <a:ext cx="6144345" cy="5177166"/>
        </p:xfrm>
        <a:graphic>
          <a:graphicData uri="http://schemas.openxmlformats.org/drawingml/2006/table">
            <a:tbl>
              <a:tblPr firstRow="1" bandRow="1">
                <a:tableStyleId>{5C22544A-7EE6-4342-B048-85BDC9FD1C3A}</a:tableStyleId>
              </a:tblPr>
              <a:tblGrid>
                <a:gridCol w="2048115"/>
                <a:gridCol w="2048115"/>
                <a:gridCol w="2048115"/>
              </a:tblGrid>
              <a:tr h="780842">
                <a:tc>
                  <a:txBody>
                    <a:bodyPr/>
                    <a:lstStyle/>
                    <a:p>
                      <a:pPr algn="ctr"/>
                      <a:r>
                        <a:rPr lang="zh-CN" altLang="en-US" sz="2800"/>
                        <a:t>公司</a:t>
                      </a:r>
                    </a:p>
                  </a:txBody>
                  <a:tcPr/>
                </a:tc>
                <a:tc>
                  <a:txBody>
                    <a:bodyPr/>
                    <a:lstStyle/>
                    <a:p>
                      <a:pPr algn="ctr"/>
                      <a:r>
                        <a:rPr lang="zh-CN" altLang="en-US" sz="2800"/>
                        <a:t>算法</a:t>
                      </a:r>
                    </a:p>
                  </a:txBody>
                  <a:tcPr/>
                </a:tc>
                <a:tc>
                  <a:txBody>
                    <a:bodyPr/>
                    <a:lstStyle/>
                    <a:p>
                      <a:pPr algn="ctr"/>
                      <a:r>
                        <a:rPr lang="zh-CN" altLang="en-US" sz="2800"/>
                        <a:t>用途</a:t>
                      </a:r>
                    </a:p>
                  </a:txBody>
                  <a:tcPr/>
                </a:tc>
              </a:tr>
              <a:tr h="780842">
                <a:tc>
                  <a:txBody>
                    <a:bodyPr/>
                    <a:lstStyle/>
                    <a:p>
                      <a:pPr algn="ctr"/>
                      <a:r>
                        <a:rPr lang="en-US" altLang="zh-CN" sz="2800"/>
                        <a:t>Digg</a:t>
                      </a:r>
                      <a:endParaRPr lang="zh-CN" altLang="en-US" sz="2800"/>
                    </a:p>
                  </a:txBody>
                  <a:tcPr/>
                </a:tc>
                <a:tc>
                  <a:txBody>
                    <a:bodyPr/>
                    <a:lstStyle/>
                    <a:p>
                      <a:pPr algn="ctr"/>
                      <a:r>
                        <a:rPr lang="en-US" altLang="zh-CN" sz="2800"/>
                        <a:t>UserCF</a:t>
                      </a:r>
                      <a:endParaRPr lang="zh-CN" altLang="en-US" sz="2800"/>
                    </a:p>
                  </a:txBody>
                  <a:tcPr/>
                </a:tc>
                <a:tc>
                  <a:txBody>
                    <a:bodyPr/>
                    <a:lstStyle/>
                    <a:p>
                      <a:pPr algn="ctr"/>
                      <a:r>
                        <a:rPr lang="zh-CN" altLang="en-US" sz="2800"/>
                        <a:t>个性化网络文章推荐</a:t>
                      </a:r>
                    </a:p>
                  </a:txBody>
                  <a:tcPr/>
                </a:tc>
              </a:tr>
              <a:tr h="780842">
                <a:tc>
                  <a:txBody>
                    <a:bodyPr/>
                    <a:lstStyle/>
                    <a:p>
                      <a:pPr algn="ctr"/>
                      <a:r>
                        <a:rPr lang="en-US" altLang="zh-CN" sz="2800"/>
                        <a:t>GroupLens</a:t>
                      </a:r>
                      <a:endParaRPr lang="zh-CN" altLang="en-US" sz="2800"/>
                    </a:p>
                  </a:txBody>
                  <a:tcPr/>
                </a:tc>
                <a:tc>
                  <a:txBody>
                    <a:bodyPr/>
                    <a:lstStyle/>
                    <a:p>
                      <a:pPr algn="ctr"/>
                      <a:r>
                        <a:rPr lang="en-US" altLang="zh-CN" sz="2800"/>
                        <a:t>UserCF</a:t>
                      </a:r>
                      <a:endParaRPr lang="zh-CN" altLang="en-US" sz="2800"/>
                    </a:p>
                  </a:txBody>
                  <a:tcPr/>
                </a:tc>
                <a:tc>
                  <a:txBody>
                    <a:bodyPr/>
                    <a:lstStyle/>
                    <a:p>
                      <a:pPr algn="ctr"/>
                      <a:r>
                        <a:rPr lang="zh-CN" altLang="en-US" sz="2800"/>
                        <a:t>个性化新闻推荐</a:t>
                      </a:r>
                    </a:p>
                  </a:txBody>
                  <a:tcPr/>
                </a:tc>
              </a:tr>
              <a:tr h="780842">
                <a:tc>
                  <a:txBody>
                    <a:bodyPr/>
                    <a:lstStyle/>
                    <a:p>
                      <a:pPr algn="ctr"/>
                      <a:r>
                        <a:rPr lang="en-US" altLang="zh-CN" sz="2800"/>
                        <a:t>NetFlix</a:t>
                      </a:r>
                      <a:endParaRPr lang="zh-CN" altLang="en-US" sz="2800"/>
                    </a:p>
                  </a:txBody>
                  <a:tcPr/>
                </a:tc>
                <a:tc>
                  <a:txBody>
                    <a:bodyPr/>
                    <a:lstStyle/>
                    <a:p>
                      <a:pPr algn="ctr"/>
                      <a:r>
                        <a:rPr lang="en-US" altLang="zh-CN" sz="2800"/>
                        <a:t>ItemCF</a:t>
                      </a:r>
                      <a:endParaRPr lang="zh-CN" altLang="en-US" sz="2800"/>
                    </a:p>
                  </a:txBody>
                  <a:tcPr/>
                </a:tc>
                <a:tc>
                  <a:txBody>
                    <a:bodyPr/>
                    <a:lstStyle/>
                    <a:p>
                      <a:pPr algn="ctr"/>
                      <a:r>
                        <a:rPr lang="zh-CN" altLang="en-US" sz="2800"/>
                        <a:t>电影推荐</a:t>
                      </a:r>
                    </a:p>
                  </a:txBody>
                  <a:tcPr/>
                </a:tc>
              </a:tr>
              <a:tr h="780842">
                <a:tc>
                  <a:txBody>
                    <a:bodyPr/>
                    <a:lstStyle/>
                    <a:p>
                      <a:pPr algn="ctr"/>
                      <a:r>
                        <a:rPr lang="en-US" altLang="zh-CN" sz="2800"/>
                        <a:t>Amazon</a:t>
                      </a:r>
                      <a:endParaRPr lang="zh-CN" altLang="en-US" sz="2800"/>
                    </a:p>
                  </a:txBody>
                  <a:tcPr/>
                </a:tc>
                <a:tc>
                  <a:txBody>
                    <a:bodyPr/>
                    <a:lstStyle/>
                    <a:p>
                      <a:pPr algn="ctr"/>
                      <a:r>
                        <a:rPr lang="en-US" altLang="zh-CN" sz="2800"/>
                        <a:t>ItemCF</a:t>
                      </a:r>
                      <a:endParaRPr lang="zh-CN" altLang="en-US" sz="2800"/>
                    </a:p>
                  </a:txBody>
                  <a:tcPr/>
                </a:tc>
                <a:tc>
                  <a:txBody>
                    <a:bodyPr/>
                    <a:lstStyle/>
                    <a:p>
                      <a:pPr algn="ctr"/>
                      <a:r>
                        <a:rPr lang="zh-CN" altLang="en-US" sz="2800"/>
                        <a:t>购物推荐</a:t>
                      </a:r>
                    </a:p>
                  </a:txBody>
                  <a:tcPr/>
                </a:tc>
              </a:tr>
              <a:tr h="780842">
                <a:tc>
                  <a:txBody>
                    <a:bodyPr/>
                    <a:lstStyle/>
                    <a:p>
                      <a:pPr algn="ctr"/>
                      <a:r>
                        <a:rPr lang="zh-CN" altLang="en-US" sz="2800"/>
                        <a:t>豆瓣</a:t>
                      </a:r>
                    </a:p>
                  </a:txBody>
                  <a:tcPr/>
                </a:tc>
                <a:tc>
                  <a:txBody>
                    <a:bodyPr/>
                    <a:lstStyle/>
                    <a:p>
                      <a:pPr algn="ctr"/>
                      <a:r>
                        <a:rPr lang="en-US" altLang="zh-CN" sz="2800"/>
                        <a:t>ItemCF </a:t>
                      </a:r>
                      <a:endParaRPr lang="zh-CN" altLang="en-US" sz="2800"/>
                    </a:p>
                  </a:txBody>
                  <a:tcPr/>
                </a:tc>
                <a:tc>
                  <a:txBody>
                    <a:bodyPr/>
                    <a:lstStyle/>
                    <a:p>
                      <a:pPr algn="ctr"/>
                      <a:r>
                        <a:rPr lang="zh-CN" altLang="en-US" sz="2800"/>
                        <a:t>电影、书籍推荐</a:t>
                      </a:r>
                    </a:p>
                  </a:txBody>
                  <a:tcPr/>
                </a:tc>
              </a:tr>
            </a:tbl>
          </a:graphicData>
        </a:graphic>
      </p:graphicFrame>
    </p:spTree>
    <p:extLst>
      <p:ext uri="{BB962C8B-B14F-4D97-AF65-F5344CB8AC3E}">
        <p14:creationId xmlns:p14="http://schemas.microsoft.com/office/powerpoint/2010/main" val="18747258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2132856"/>
            <a:ext cx="5742384" cy="1754326"/>
          </a:xfrm>
          <a:prstGeom prst="rect">
            <a:avLst/>
          </a:prstGeom>
        </p:spPr>
        <p:txBody>
          <a:bodyPr wrap="square">
            <a:spAutoFit/>
          </a:bodyPr>
          <a:lstStyle/>
          <a:p>
            <a:r>
              <a:rPr lang="zh-CN" altLang="en-US" b="1" i="0">
                <a:solidFill>
                  <a:srgbClr val="FF0000"/>
                </a:solidFill>
                <a:effectLst/>
                <a:latin typeface="PingFang SC" charset="-122"/>
              </a:rPr>
              <a:t>为什么新闻推荐使用</a:t>
            </a:r>
            <a:r>
              <a:rPr lang="en-US" altLang="zh-CN" b="1" i="0">
                <a:solidFill>
                  <a:srgbClr val="FF0000"/>
                </a:solidFill>
                <a:effectLst/>
                <a:latin typeface="PingFang SC" charset="-122"/>
              </a:rPr>
              <a:t>UserCF</a:t>
            </a:r>
            <a:r>
              <a:rPr lang="zh-CN" altLang="en-US" b="1" i="0">
                <a:solidFill>
                  <a:srgbClr val="FF0000"/>
                </a:solidFill>
                <a:effectLst/>
                <a:latin typeface="PingFang SC" charset="-122"/>
              </a:rPr>
              <a:t>算法，而购物网站使用</a:t>
            </a:r>
            <a:r>
              <a:rPr lang="en-US" altLang="zh-CN" b="1" i="0">
                <a:solidFill>
                  <a:srgbClr val="FF0000"/>
                </a:solidFill>
                <a:effectLst/>
                <a:latin typeface="PingFang SC" charset="-122"/>
              </a:rPr>
              <a:t>ItemCF</a:t>
            </a:r>
            <a:r>
              <a:rPr lang="zh-CN" altLang="en-US" b="1" i="0">
                <a:solidFill>
                  <a:srgbClr val="FF0000"/>
                </a:solidFill>
                <a:effectLst/>
                <a:latin typeface="PingFang SC" charset="-122"/>
              </a:rPr>
              <a:t>算法？</a:t>
            </a:r>
            <a:r>
              <a:rPr lang="zh-CN" altLang="en-US" b="0" i="0">
                <a:solidFill>
                  <a:srgbClr val="FF0000"/>
                </a:solidFill>
                <a:effectLst/>
                <a:latin typeface="PingFang SC" charset="-122"/>
              </a:rPr>
              <a:t> </a:t>
            </a:r>
            <a:r>
              <a:rPr lang="zh-CN" altLang="en-US"/>
              <a:t/>
            </a:r>
            <a:br>
              <a:rPr lang="zh-CN" altLang="en-US"/>
            </a:br>
            <a:r>
              <a:rPr kumimoji="1" lang="en-US" altLang="zh-CN"/>
              <a:t>UserCF</a:t>
            </a:r>
            <a:r>
              <a:rPr kumimoji="1" lang="zh-CN" altLang="en-US"/>
              <a:t>算法的推荐结果着重于反映那些与目标用户兴趣相似的小群体的热点，而</a:t>
            </a:r>
            <a:r>
              <a:rPr kumimoji="1" lang="en-US" altLang="zh-CN"/>
              <a:t>ItemCF</a:t>
            </a:r>
            <a:r>
              <a:rPr kumimoji="1" lang="zh-CN" altLang="en-US"/>
              <a:t>算法的推荐结果着重于维护目标用户的历史兴趣。换句话说，</a:t>
            </a:r>
            <a:r>
              <a:rPr kumimoji="1" lang="en-US" altLang="zh-CN"/>
              <a:t>UserCF</a:t>
            </a:r>
            <a:r>
              <a:rPr kumimoji="1" lang="zh-CN" altLang="en-US"/>
              <a:t>的推荐更加社会化，而</a:t>
            </a:r>
            <a:r>
              <a:rPr kumimoji="1" lang="en-US" altLang="zh-CN"/>
              <a:t>ItemCF</a:t>
            </a:r>
            <a:r>
              <a:rPr kumimoji="1" lang="zh-CN" altLang="en-US"/>
              <a:t>的推荐更加个性化。</a:t>
            </a:r>
          </a:p>
        </p:txBody>
      </p:sp>
    </p:spTree>
    <p:extLst>
      <p:ext uri="{BB962C8B-B14F-4D97-AF65-F5344CB8AC3E}">
        <p14:creationId xmlns:p14="http://schemas.microsoft.com/office/powerpoint/2010/main" val="6372081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2708920"/>
            <a:ext cx="6174432" cy="646331"/>
          </a:xfrm>
          <a:prstGeom prst="rect">
            <a:avLst/>
          </a:prstGeom>
        </p:spPr>
        <p:txBody>
          <a:bodyPr wrap="square">
            <a:spAutoFit/>
          </a:bodyPr>
          <a:lstStyle/>
          <a:p>
            <a:r>
              <a:rPr lang="zh-CN" altLang="en-US" b="0" i="0">
                <a:solidFill>
                  <a:srgbClr val="FF0000"/>
                </a:solidFill>
                <a:effectLst/>
                <a:latin typeface="PingFang SC" charset="-122"/>
              </a:rPr>
              <a:t>越是热门的类，其类内物品的相似度越大</a:t>
            </a:r>
            <a:r>
              <a:rPr lang="zh-CN" altLang="en-US" b="0" i="0">
                <a:solidFill>
                  <a:srgbClr val="2C3E50"/>
                </a:solidFill>
                <a:effectLst/>
                <a:latin typeface="PingFang SC" charset="-122"/>
              </a:rPr>
              <a:t>。</a:t>
            </a:r>
            <a:r>
              <a:rPr kumimoji="1" lang="zh-CN" altLang="en-US"/>
              <a:t>除此之外，不同领域的最热门物品之间的相似度往往也是很高的</a:t>
            </a:r>
            <a:endParaRPr kumimoji="1" lang="en-US" altLang="zh-CN"/>
          </a:p>
        </p:txBody>
      </p:sp>
      <p:sp>
        <p:nvSpPr>
          <p:cNvPr id="3" name="文本框 2"/>
          <p:cNvSpPr txBox="1"/>
          <p:nvPr/>
        </p:nvSpPr>
        <p:spPr>
          <a:xfrm>
            <a:off x="3427487" y="764704"/>
            <a:ext cx="2289025" cy="523220"/>
          </a:xfrm>
          <a:prstGeom prst="rect">
            <a:avLst/>
          </a:prstGeom>
          <a:noFill/>
        </p:spPr>
        <p:txBody>
          <a:bodyPr wrap="none" rtlCol="0">
            <a:spAutoFit/>
          </a:bodyPr>
          <a:lstStyle/>
          <a:p>
            <a:r>
              <a:rPr kumimoji="1" lang="en-US" altLang="zh-CN" sz="2800">
                <a:solidFill>
                  <a:schemeClr val="accent6">
                    <a:lumMod val="75000"/>
                  </a:schemeClr>
                </a:solidFill>
              </a:rPr>
              <a:t>ItemCF</a:t>
            </a:r>
            <a:r>
              <a:rPr kumimoji="1" lang="zh-CN" altLang="en-US" sz="2800">
                <a:solidFill>
                  <a:schemeClr val="accent6">
                    <a:lumMod val="75000"/>
                  </a:schemeClr>
                </a:solidFill>
              </a:rPr>
              <a:t>的缺点</a:t>
            </a:r>
          </a:p>
        </p:txBody>
      </p:sp>
    </p:spTree>
    <p:extLst>
      <p:ext uri="{BB962C8B-B14F-4D97-AF65-F5344CB8AC3E}">
        <p14:creationId xmlns:p14="http://schemas.microsoft.com/office/powerpoint/2010/main" val="56110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3768" y="764704"/>
            <a:ext cx="5234125" cy="584775"/>
          </a:xfrm>
          <a:prstGeom prst="rect">
            <a:avLst/>
          </a:prstGeom>
        </p:spPr>
        <p:txBody>
          <a:bodyPr wrap="none">
            <a:spAutoFit/>
          </a:bodyPr>
          <a:lstStyle/>
          <a:p>
            <a:r>
              <a:rPr kumimoji="1" lang="zh-CN" altLang="en-US" sz="3200">
                <a:solidFill>
                  <a:srgbClr val="7030A0"/>
                </a:solidFill>
              </a:rPr>
              <a:t>改进的协同过滤</a:t>
            </a:r>
            <a:r>
              <a:rPr kumimoji="1" lang="en-US" altLang="zh-CN" sz="3200">
                <a:solidFill>
                  <a:srgbClr val="7030A0"/>
                </a:solidFill>
              </a:rPr>
              <a:t>-</a:t>
            </a:r>
            <a:r>
              <a:rPr kumimoji="1" lang="zh-CN" altLang="en-US" sz="3200">
                <a:solidFill>
                  <a:srgbClr val="7030A0"/>
                </a:solidFill>
              </a:rPr>
              <a:t>隐语义模型</a:t>
            </a:r>
            <a:endParaRPr kumimoji="1" lang="en-US" altLang="zh-CN" sz="3200">
              <a:solidFill>
                <a:srgbClr val="7030A0"/>
              </a:solidFill>
            </a:endParaRPr>
          </a:p>
        </p:txBody>
      </p:sp>
      <p:sp>
        <p:nvSpPr>
          <p:cNvPr id="3" name="文本框 2"/>
          <p:cNvSpPr txBox="1"/>
          <p:nvPr/>
        </p:nvSpPr>
        <p:spPr>
          <a:xfrm>
            <a:off x="1469066" y="2060848"/>
            <a:ext cx="7263527" cy="3508653"/>
          </a:xfrm>
          <a:prstGeom prst="rect">
            <a:avLst/>
          </a:prstGeom>
          <a:noFill/>
        </p:spPr>
        <p:txBody>
          <a:bodyPr wrap="none" rtlCol="0">
            <a:spAutoFit/>
          </a:bodyPr>
          <a:lstStyle/>
          <a:p>
            <a:pPr marL="342900" indent="-342900">
              <a:buFont typeface="Arial" charset="0"/>
              <a:buChar char="•"/>
            </a:pPr>
            <a:r>
              <a:rPr kumimoji="1" lang="zh-CN" altLang="en-US" sz="2400"/>
              <a:t>目的：</a:t>
            </a:r>
            <a:endParaRPr kumimoji="1" lang="en-US" altLang="zh-CN" sz="2400"/>
          </a:p>
          <a:p>
            <a:r>
              <a:rPr kumimoji="1" lang="zh-CN" altLang="en-US" sz="2400"/>
              <a:t>用户评分矩阵中，有很多位置空着的，希望能够正确</a:t>
            </a:r>
            <a:endParaRPr kumimoji="1" lang="en-US" altLang="zh-CN" sz="2400"/>
          </a:p>
          <a:p>
            <a:r>
              <a:rPr kumimoji="1" lang="zh-CN" altLang="en-US" sz="2400"/>
              <a:t>填满未打分的项目</a:t>
            </a:r>
            <a:endParaRPr kumimoji="1" lang="en-US" altLang="zh-CN" sz="2400"/>
          </a:p>
          <a:p>
            <a:endParaRPr kumimoji="1" lang="en-US" altLang="zh-CN" sz="2400"/>
          </a:p>
          <a:p>
            <a:endParaRPr kumimoji="1" lang="en-US" altLang="zh-CN" sz="2400"/>
          </a:p>
          <a:p>
            <a:pPr marL="342900" indent="-342900">
              <a:buFont typeface="Arial" charset="0"/>
              <a:buChar char="•"/>
            </a:pPr>
            <a:r>
              <a:rPr kumimoji="1" lang="zh-CN" altLang="en-US" sz="2400"/>
              <a:t>主要思想：</a:t>
            </a:r>
            <a:endParaRPr kumimoji="1" lang="en-US" altLang="zh-CN" sz="2400"/>
          </a:p>
          <a:p>
            <a:r>
              <a:rPr kumimoji="1" lang="zh-CN" altLang="en-US" sz="2400"/>
              <a:t>找到</a:t>
            </a:r>
            <a:r>
              <a:rPr kumimoji="1" lang="zh-CN" altLang="en-US" sz="2400">
                <a:solidFill>
                  <a:srgbClr val="FF0000"/>
                </a:solidFill>
              </a:rPr>
              <a:t>隐藏因子</a:t>
            </a:r>
            <a:r>
              <a:rPr kumimoji="1" lang="zh-CN" altLang="en-US" sz="2400"/>
              <a:t>，可以对</a:t>
            </a:r>
            <a:r>
              <a:rPr kumimoji="1" lang="en-US" altLang="zh-CN" sz="2400"/>
              <a:t>user</a:t>
            </a:r>
            <a:r>
              <a:rPr kumimoji="1" lang="zh-CN" altLang="en-US" sz="2400"/>
              <a:t>和</a:t>
            </a:r>
            <a:r>
              <a:rPr kumimoji="1" lang="en-US" altLang="zh-CN" sz="2400"/>
              <a:t>item</a:t>
            </a:r>
            <a:r>
              <a:rPr kumimoji="1" lang="zh-CN" altLang="en-US" sz="2400"/>
              <a:t>进行关联</a:t>
            </a:r>
            <a:endParaRPr kumimoji="1" lang="en-US" altLang="zh-CN" sz="2400"/>
          </a:p>
          <a:p>
            <a:endParaRPr kumimoji="1" lang="en-US" altLang="zh-CN"/>
          </a:p>
          <a:p>
            <a:endParaRPr kumimoji="1" lang="en-US" altLang="zh-CN"/>
          </a:p>
          <a:p>
            <a:endParaRPr kumimoji="1" lang="zh-CN" altLang="en-US"/>
          </a:p>
        </p:txBody>
      </p:sp>
    </p:spTree>
    <p:extLst>
      <p:ext uri="{BB962C8B-B14F-4D97-AF65-F5344CB8AC3E}">
        <p14:creationId xmlns:p14="http://schemas.microsoft.com/office/powerpoint/2010/main" val="297600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99592" y="794863"/>
            <a:ext cx="7772400" cy="4673600"/>
          </a:xfrm>
          <a:prstGeom prst="rect">
            <a:avLst/>
          </a:prstGeom>
        </p:spPr>
      </p:pic>
      <p:sp>
        <p:nvSpPr>
          <p:cNvPr id="4" name="左箭头 3"/>
          <p:cNvSpPr/>
          <p:nvPr/>
        </p:nvSpPr>
        <p:spPr bwMode="auto">
          <a:xfrm>
            <a:off x="3275856" y="5438304"/>
            <a:ext cx="1800200" cy="582984"/>
          </a:xfrm>
          <a:prstGeom prst="leftArrow">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cxnSp>
        <p:nvCxnSpPr>
          <p:cNvPr id="6" name="直线连接符 5"/>
          <p:cNvCxnSpPr/>
          <p:nvPr/>
        </p:nvCxnSpPr>
        <p:spPr>
          <a:xfrm flipH="1">
            <a:off x="3851920" y="5318503"/>
            <a:ext cx="432048"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flipH="1">
            <a:off x="4175956" y="5325000"/>
            <a:ext cx="432048" cy="7920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063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7864" y="764704"/>
            <a:ext cx="2717411" cy="523220"/>
          </a:xfrm>
          <a:prstGeom prst="rect">
            <a:avLst/>
          </a:prstGeom>
          <a:noFill/>
        </p:spPr>
        <p:txBody>
          <a:bodyPr wrap="none" rtlCol="0">
            <a:spAutoFit/>
          </a:bodyPr>
          <a:lstStyle/>
          <a:p>
            <a:r>
              <a:rPr kumimoji="1" lang="zh-CN" altLang="en-US" sz="2800">
                <a:solidFill>
                  <a:schemeClr val="accent6">
                    <a:lumMod val="75000"/>
                  </a:schemeClr>
                </a:solidFill>
              </a:rPr>
              <a:t>隐因子矩阵分解</a:t>
            </a:r>
          </a:p>
        </p:txBody>
      </p:sp>
      <mc:AlternateContent xmlns:mc="http://schemas.openxmlformats.org/markup-compatibility/2006" xmlns:a14="http://schemas.microsoft.com/office/drawing/2010/main">
        <mc:Choice Requires="a14">
          <p:sp>
            <p:nvSpPr>
              <p:cNvPr id="3" name="文本框 2"/>
              <p:cNvSpPr txBox="1"/>
              <p:nvPr/>
            </p:nvSpPr>
            <p:spPr>
              <a:xfrm>
                <a:off x="1835696" y="2420888"/>
                <a:ext cx="6870792" cy="3041282"/>
              </a:xfrm>
              <a:prstGeom prst="rect">
                <a:avLst/>
              </a:prstGeom>
              <a:noFill/>
            </p:spPr>
            <p:txBody>
              <a:bodyPr wrap="none" rtlCol="0">
                <a:spAutoFit/>
              </a:bodyPr>
              <a:lstStyle/>
              <a:p>
                <a:r>
                  <a:rPr kumimoji="1" lang="zh-CN" altLang="en-US"/>
                  <a:t>公式：</a:t>
                </a:r>
                <a:endParaRPr kumimoji="1" lang="en-US" altLang="zh-CN"/>
              </a:p>
              <a:p>
                <a:endParaRPr kumimoji="1" lang="en-US" altLang="zh-CN"/>
              </a:p>
              <a:p>
                <a:r>
                  <a:rPr kumimoji="1" lang="en-US" altLang="zh-CN"/>
                  <a:t>	</a:t>
                </a:r>
                <a14:m>
                  <m:oMath xmlns:m="http://schemas.openxmlformats.org/officeDocument/2006/math">
                    <m:sSup>
                      <m:sSupPr>
                        <m:ctrlPr>
                          <a:rPr kumimoji="1" lang="is-IS" altLang="zh-CN" i="1">
                            <a:latin typeface="Cambria Math" charset="0"/>
                          </a:rPr>
                        </m:ctrlPr>
                      </m:sSupPr>
                      <m:e>
                        <m:sSub>
                          <m:sSubPr>
                            <m:ctrlPr>
                              <a:rPr kumimoji="1" lang="mr-IN" altLang="zh-CN" i="1">
                                <a:latin typeface="Cambria Math" charset="0"/>
                              </a:rPr>
                            </m:ctrlPr>
                          </m:sSubPr>
                          <m:e>
                            <m:r>
                              <a:rPr kumimoji="1" lang="en-US" altLang="zh-CN" b="0" i="1">
                                <a:latin typeface="Cambria Math" charset="0"/>
                              </a:rPr>
                              <m:t>𝑃𝑟𝑒𝑓𝑒𝑛𝑐𝑒</m:t>
                            </m:r>
                            <m:d>
                              <m:dPr>
                                <m:ctrlPr>
                                  <a:rPr kumimoji="1" lang="en-US" altLang="zh-CN" b="0" i="1">
                                    <a:latin typeface="Cambria Math" charset="0"/>
                                  </a:rPr>
                                </m:ctrlPr>
                              </m:dPr>
                              <m:e>
                                <m:r>
                                  <a:rPr kumimoji="1" lang="en-US" altLang="zh-CN" b="0" i="1">
                                    <a:latin typeface="Cambria Math" charset="0"/>
                                  </a:rPr>
                                  <m:t>𝑢</m:t>
                                </m:r>
                                <m:r>
                                  <a:rPr kumimoji="1" lang="en-US" altLang="zh-CN" b="0" i="1">
                                    <a:latin typeface="Cambria Math" charset="0"/>
                                  </a:rPr>
                                  <m:t>,</m:t>
                                </m:r>
                                <m:r>
                                  <a:rPr kumimoji="1" lang="en-US" altLang="zh-CN" b="0" i="1">
                                    <a:latin typeface="Cambria Math" charset="0"/>
                                  </a:rPr>
                                  <m:t>𝑖</m:t>
                                </m:r>
                              </m:e>
                            </m:d>
                            <m:r>
                              <a:rPr kumimoji="1" lang="en-US" altLang="zh-CN" b="0" i="1">
                                <a:latin typeface="Cambria Math" charset="0"/>
                              </a:rPr>
                              <m:t>= </m:t>
                            </m:r>
                            <m:r>
                              <a:rPr kumimoji="1" lang="en-US" altLang="zh-CN" b="0" i="1">
                                <a:latin typeface="Cambria Math" charset="0"/>
                              </a:rPr>
                              <m:t>𝑅</m:t>
                            </m:r>
                          </m:e>
                          <m:sub>
                            <m:r>
                              <a:rPr kumimoji="1" lang="en-US" altLang="zh-CN" b="0" i="1">
                                <a:latin typeface="Cambria Math" charset="0"/>
                              </a:rPr>
                              <m:t>𝑢𝑖</m:t>
                            </m:r>
                          </m:sub>
                        </m:sSub>
                        <m:r>
                          <a:rPr kumimoji="1" lang="en-US" altLang="zh-CN" b="0" i="1">
                            <a:latin typeface="Cambria Math" charset="0"/>
                          </a:rPr>
                          <m:t>=</m:t>
                        </m:r>
                        <m:r>
                          <a:rPr kumimoji="1" lang="en-US" altLang="zh-CN" b="0" i="1">
                            <a:latin typeface="Cambria Math" charset="0"/>
                          </a:rPr>
                          <m:t>𝑝</m:t>
                        </m:r>
                      </m:e>
                      <m:sup>
                        <m:r>
                          <a:rPr kumimoji="1" lang="en-US" altLang="zh-CN" b="0" i="1">
                            <a:latin typeface="Cambria Math" charset="0"/>
                          </a:rPr>
                          <m:t>𝑇</m:t>
                        </m:r>
                      </m:sup>
                    </m:sSup>
                    <m:r>
                      <a:rPr kumimoji="1" lang="en-US" altLang="zh-CN" b="0" i="1">
                        <a:latin typeface="Cambria Math" charset="0"/>
                      </a:rPr>
                      <m:t>∗</m:t>
                    </m:r>
                    <m:sSub>
                      <m:sSubPr>
                        <m:ctrlPr>
                          <a:rPr kumimoji="1" lang="mr-IN" altLang="zh-CN" b="0" i="1">
                            <a:latin typeface="Cambria Math" charset="0"/>
                          </a:rPr>
                        </m:ctrlPr>
                      </m:sSubPr>
                      <m:e>
                        <m:r>
                          <a:rPr kumimoji="1" lang="en-US" altLang="zh-CN" b="0" i="1">
                            <a:latin typeface="Cambria Math" charset="0"/>
                          </a:rPr>
                          <m:t>𝑞</m:t>
                        </m:r>
                      </m:e>
                      <m:sub>
                        <m:r>
                          <a:rPr kumimoji="1" lang="en-US" altLang="zh-CN" b="0" i="1">
                            <a:latin typeface="Cambria Math" charset="0"/>
                          </a:rPr>
                          <m:t>𝑖</m:t>
                        </m:r>
                      </m:sub>
                    </m:sSub>
                    <m:r>
                      <a:rPr kumimoji="1" lang="en-US" altLang="zh-CN" b="0" i="1">
                        <a:latin typeface="Cambria Math" charset="0"/>
                      </a:rPr>
                      <m:t>=</m:t>
                    </m:r>
                    <m:nary>
                      <m:naryPr>
                        <m:chr m:val="∑"/>
                        <m:ctrlPr>
                          <a:rPr kumimoji="1" lang="is-IS" altLang="zh-CN" b="0" i="1">
                            <a:latin typeface="Cambria Math" charset="0"/>
                          </a:rPr>
                        </m:ctrlPr>
                      </m:naryPr>
                      <m:sub>
                        <m:r>
                          <m:rPr>
                            <m:brk m:alnAt="23"/>
                          </m:rPr>
                          <a:rPr kumimoji="1" lang="en-US" altLang="zh-CN" b="0" i="1">
                            <a:latin typeface="Cambria Math" charset="0"/>
                          </a:rPr>
                          <m:t>𝑘</m:t>
                        </m:r>
                        <m:r>
                          <a:rPr kumimoji="1" lang="en-US" altLang="zh-CN" b="0" i="1">
                            <a:latin typeface="Cambria Math" charset="0"/>
                          </a:rPr>
                          <m:t>=1</m:t>
                        </m:r>
                      </m:sub>
                      <m:sup>
                        <m:r>
                          <a:rPr kumimoji="1" lang="en-US" altLang="zh-CN" b="0" i="1">
                            <a:latin typeface="Cambria Math" charset="0"/>
                          </a:rPr>
                          <m:t>𝐾</m:t>
                        </m:r>
                      </m:sup>
                      <m:e>
                        <m:sSub>
                          <m:sSubPr>
                            <m:ctrlPr>
                              <a:rPr kumimoji="1" lang="mr-IN" altLang="zh-CN" b="0" i="1">
                                <a:latin typeface="Cambria Math" charset="0"/>
                              </a:rPr>
                            </m:ctrlPr>
                          </m:sSubPr>
                          <m:e>
                            <m:r>
                              <a:rPr kumimoji="1" lang="en-US" altLang="zh-CN" b="0" i="1">
                                <a:latin typeface="Cambria Math" charset="0"/>
                              </a:rPr>
                              <m:t>𝑝</m:t>
                            </m:r>
                          </m:e>
                          <m:sub>
                            <m:r>
                              <a:rPr kumimoji="1" lang="en-US" altLang="zh-CN" b="0" i="1">
                                <a:latin typeface="Cambria Math" charset="0"/>
                              </a:rPr>
                              <m:t>𝑢</m:t>
                            </m:r>
                            <m:r>
                              <a:rPr kumimoji="1" lang="en-US" altLang="zh-CN" b="0" i="1">
                                <a:latin typeface="Cambria Math" charset="0"/>
                              </a:rPr>
                              <m:t>,</m:t>
                            </m:r>
                            <m:r>
                              <a:rPr kumimoji="1" lang="en-US" altLang="zh-CN" b="0" i="1">
                                <a:latin typeface="Cambria Math" charset="0"/>
                              </a:rPr>
                              <m:t>𝑘</m:t>
                            </m:r>
                          </m:sub>
                        </m:sSub>
                      </m:e>
                    </m:nary>
                    <m:sSub>
                      <m:sSubPr>
                        <m:ctrlPr>
                          <a:rPr kumimoji="1" lang="mr-IN" altLang="zh-CN" b="0" i="1">
                            <a:latin typeface="Cambria Math" charset="0"/>
                          </a:rPr>
                        </m:ctrlPr>
                      </m:sSubPr>
                      <m:e>
                        <m:r>
                          <a:rPr kumimoji="1" lang="en-US" altLang="zh-CN" b="0" i="1">
                            <a:latin typeface="Cambria Math" charset="0"/>
                          </a:rPr>
                          <m:t>𝑞</m:t>
                        </m:r>
                      </m:e>
                      <m:sub>
                        <m:r>
                          <a:rPr kumimoji="1" lang="en-US" altLang="zh-CN" b="0" i="1">
                            <a:latin typeface="Cambria Math" charset="0"/>
                          </a:rPr>
                          <m:t>𝑘</m:t>
                        </m:r>
                        <m:r>
                          <a:rPr kumimoji="1" lang="en-US" altLang="zh-CN" b="0" i="1">
                            <a:latin typeface="Cambria Math" charset="0"/>
                          </a:rPr>
                          <m:t>,</m:t>
                        </m:r>
                        <m:r>
                          <a:rPr kumimoji="1" lang="en-US" altLang="zh-CN" b="0" i="1">
                            <a:latin typeface="Cambria Math" charset="0"/>
                          </a:rPr>
                          <m:t>𝑖</m:t>
                        </m:r>
                      </m:sub>
                    </m:sSub>
                  </m:oMath>
                </a14:m>
                <a:endParaRPr kumimoji="1" lang="en-US" altLang="zh-CN"/>
              </a:p>
              <a:p>
                <a:endParaRPr kumimoji="1" lang="en-US" altLang="zh-CN"/>
              </a:p>
              <a:p>
                <a:r>
                  <a:rPr kumimoji="1" lang="zh-CN" altLang="en-US"/>
                  <a:t>注：</a:t>
                </a:r>
                <a:r>
                  <a:rPr kumimoji="1" lang="en-US" altLang="zh-CN">
                    <a:solidFill>
                      <a:srgbClr val="FF0000"/>
                    </a:solidFill>
                  </a:rPr>
                  <a:t>p</a:t>
                </a:r>
                <a:r>
                  <a:rPr kumimoji="1" lang="zh-CN" altLang="en-US">
                    <a:solidFill>
                      <a:srgbClr val="FF0000"/>
                    </a:solidFill>
                  </a:rPr>
                  <a:t>为用户</a:t>
                </a:r>
                <a:r>
                  <a:rPr kumimoji="1" lang="en-US" altLang="zh-CN">
                    <a:solidFill>
                      <a:srgbClr val="FF0000"/>
                    </a:solidFill>
                  </a:rPr>
                  <a:t>u</a:t>
                </a:r>
                <a:r>
                  <a:rPr kumimoji="1" lang="zh-CN" altLang="en-US">
                    <a:solidFill>
                      <a:srgbClr val="FF0000"/>
                    </a:solidFill>
                  </a:rPr>
                  <a:t>与</a:t>
                </a:r>
                <a:r>
                  <a:rPr kumimoji="1" lang="en-US" altLang="zh-CN">
                    <a:solidFill>
                      <a:srgbClr val="FF0000"/>
                    </a:solidFill>
                  </a:rPr>
                  <a:t>k</a:t>
                </a:r>
                <a:r>
                  <a:rPr kumimoji="1" lang="zh-CN" altLang="en-US">
                    <a:solidFill>
                      <a:srgbClr val="FF0000"/>
                    </a:solidFill>
                  </a:rPr>
                  <a:t>个隐类的关系，</a:t>
                </a:r>
                <a:r>
                  <a:rPr kumimoji="1" lang="en-US" altLang="zh-CN">
                    <a:solidFill>
                      <a:srgbClr val="FF0000"/>
                    </a:solidFill>
                  </a:rPr>
                  <a:t>q</a:t>
                </a:r>
                <a:r>
                  <a:rPr kumimoji="1" lang="zh-CN" altLang="en-US">
                    <a:solidFill>
                      <a:srgbClr val="FF0000"/>
                    </a:solidFill>
                  </a:rPr>
                  <a:t>为物品</a:t>
                </a:r>
                <a:r>
                  <a:rPr kumimoji="1" lang="en-US" altLang="zh-CN">
                    <a:solidFill>
                      <a:srgbClr val="FF0000"/>
                    </a:solidFill>
                  </a:rPr>
                  <a:t>i</a:t>
                </a:r>
                <a:r>
                  <a:rPr kumimoji="1" lang="zh-CN" altLang="en-US">
                    <a:solidFill>
                      <a:srgbClr val="FF0000"/>
                    </a:solidFill>
                  </a:rPr>
                  <a:t>与</a:t>
                </a:r>
                <a:r>
                  <a:rPr kumimoji="1" lang="en-US" altLang="zh-CN">
                    <a:solidFill>
                      <a:srgbClr val="FF0000"/>
                    </a:solidFill>
                  </a:rPr>
                  <a:t>k</a:t>
                </a:r>
                <a:r>
                  <a:rPr kumimoji="1" lang="zh-CN" altLang="en-US">
                    <a:solidFill>
                      <a:srgbClr val="FF0000"/>
                    </a:solidFill>
                  </a:rPr>
                  <a:t>个隐类的关系</a:t>
                </a:r>
                <a:r>
                  <a:rPr kumimoji="1" lang="en-US" altLang="zh-CN">
                    <a:solidFill>
                      <a:srgbClr val="FF0000"/>
                    </a:solidFill>
                  </a:rPr>
                  <a:t>,</a:t>
                </a:r>
                <a:r>
                  <a:rPr kumimoji="1" lang="zh-CN" altLang="en-US">
                    <a:solidFill>
                      <a:srgbClr val="FF0000"/>
                    </a:solidFill>
                  </a:rPr>
                  <a:t>此公式</a:t>
                </a:r>
                <a:endParaRPr kumimoji="1" lang="en-US" altLang="zh-CN">
                  <a:solidFill>
                    <a:srgbClr val="FF0000"/>
                  </a:solidFill>
                </a:endParaRPr>
              </a:p>
              <a:p>
                <a:r>
                  <a:rPr kumimoji="1" lang="zh-CN" altLang="en-US">
                    <a:solidFill>
                      <a:srgbClr val="FF0000"/>
                    </a:solidFill>
                  </a:rPr>
                  <a:t>能够</a:t>
                </a:r>
                <a:r>
                  <a:rPr kumimoji="1" lang="zh-CN" altLang="en-US" sz="2800">
                    <a:solidFill>
                      <a:srgbClr val="FF0000"/>
                    </a:solidFill>
                  </a:rPr>
                  <a:t>预测</a:t>
                </a:r>
                <a:r>
                  <a:rPr kumimoji="1" lang="zh-CN" altLang="en-US">
                    <a:solidFill>
                      <a:srgbClr val="FF0000"/>
                    </a:solidFill>
                  </a:rPr>
                  <a:t>未知的打分</a:t>
                </a:r>
                <a:endParaRPr kumimoji="1" lang="en-US" altLang="zh-CN">
                  <a:solidFill>
                    <a:srgbClr val="FF0000"/>
                  </a:solidFill>
                </a:endParaRPr>
              </a:p>
              <a:p>
                <a:endParaRPr kumimoji="1" lang="en-US" altLang="zh-CN"/>
              </a:p>
              <a:p>
                <a:endParaRPr kumimoji="1" lang="en-US" altLang="zh-CN"/>
              </a:p>
              <a:p>
                <a:endParaRPr kumimoji="1" lang="en-US" altLang="zh-CN"/>
              </a:p>
              <a:p>
                <a:r>
                  <a:rPr kumimoji="1" lang="en-US" altLang="zh-CN"/>
                  <a:t>	</a:t>
                </a:r>
                <a:endParaRPr kumimoji="1"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835696" y="2420888"/>
                <a:ext cx="6870792" cy="3041282"/>
              </a:xfrm>
              <a:prstGeom prst="rect">
                <a:avLst/>
              </a:prstGeom>
              <a:blipFill rotWithShape="0">
                <a:blip r:embed="rId2"/>
                <a:stretch>
                  <a:fillRect l="-710" t="-1603" r="-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26955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1840" y="836712"/>
            <a:ext cx="3416320" cy="523220"/>
          </a:xfrm>
          <a:prstGeom prst="rect">
            <a:avLst/>
          </a:prstGeom>
          <a:noFill/>
        </p:spPr>
        <p:txBody>
          <a:bodyPr wrap="none" rtlCol="0">
            <a:spAutoFit/>
          </a:bodyPr>
          <a:lstStyle/>
          <a:p>
            <a:r>
              <a:rPr kumimoji="1" lang="zh-CN" altLang="en-US" sz="2800">
                <a:solidFill>
                  <a:schemeClr val="accent6">
                    <a:lumMod val="75000"/>
                  </a:schemeClr>
                </a:solidFill>
              </a:rPr>
              <a:t>损失函数最小化求解</a:t>
            </a:r>
          </a:p>
        </p:txBody>
      </p:sp>
      <mc:AlternateContent xmlns:mc="http://schemas.openxmlformats.org/markup-compatibility/2006" xmlns:a14="http://schemas.microsoft.com/office/drawing/2010/main">
        <mc:Choice Requires="a14">
          <p:sp>
            <p:nvSpPr>
              <p:cNvPr id="3" name="文本框 2"/>
              <p:cNvSpPr txBox="1"/>
              <p:nvPr/>
            </p:nvSpPr>
            <p:spPr>
              <a:xfrm>
                <a:off x="1287379" y="1988840"/>
                <a:ext cx="7856621" cy="2810193"/>
              </a:xfrm>
              <a:prstGeom prst="rect">
                <a:avLst/>
              </a:prstGeom>
              <a:noFill/>
            </p:spPr>
            <p:txBody>
              <a:bodyPr wrap="square" rtlCol="0">
                <a:spAutoFit/>
              </a:bodyPr>
              <a:lstStyle/>
              <a:p>
                <a:r>
                  <a:rPr kumimoji="1" lang="zh-CN" altLang="en-US"/>
                  <a:t>损失函数：</a:t>
                </a:r>
                <a:endParaRPr kumimoji="1" lang="en-US" altLang="zh-CN"/>
              </a:p>
              <a:p>
                <a:r>
                  <a:rPr kumimoji="1" lang="en-US" altLang="zh-CN"/>
                  <a:t>		</a:t>
                </a:r>
                <a:endParaRPr kumimoji="1" lang="en-US" altLang="zh-CN" i="1">
                  <a:latin typeface="Cambria Math" charset="0"/>
                </a:endParaRPr>
              </a:p>
              <a:p>
                <a:pPr/>
                <a14:m>
                  <m:oMathPara xmlns:m="http://schemas.openxmlformats.org/officeDocument/2006/math">
                    <m:oMathParaPr>
                      <m:jc m:val="centerGroup"/>
                    </m:oMathParaPr>
                    <m:oMath xmlns:m="http://schemas.openxmlformats.org/officeDocument/2006/math">
                      <m:sSub>
                        <m:sSubPr>
                          <m:ctrlPr>
                            <a:rPr kumimoji="1" lang="mr-IN" altLang="zh-CN" i="1">
                              <a:latin typeface="Cambria Math" charset="0"/>
                            </a:rPr>
                          </m:ctrlPr>
                        </m:sSubPr>
                        <m:e>
                          <m:r>
                            <a:rPr kumimoji="1" lang="en-US" altLang="zh-CN" b="0" i="1">
                              <a:latin typeface="Cambria Math" charset="0"/>
                            </a:rPr>
                            <m:t>𝑒</m:t>
                          </m:r>
                        </m:e>
                        <m:sub>
                          <m:r>
                            <a:rPr kumimoji="1" lang="en-US" altLang="zh-CN" b="0" i="1">
                              <a:latin typeface="Cambria Math" charset="0"/>
                            </a:rPr>
                            <m:t>𝑢𝑖</m:t>
                          </m:r>
                        </m:sub>
                      </m:sSub>
                      <m:r>
                        <a:rPr kumimoji="1" lang="en-US" altLang="zh-CN" b="0" i="1">
                          <a:latin typeface="Cambria Math" charset="0"/>
                        </a:rPr>
                        <m:t>=</m:t>
                      </m:r>
                      <m:sSup>
                        <m:sSupPr>
                          <m:ctrlPr>
                            <a:rPr kumimoji="1" lang="is-IS" altLang="zh-CN" b="0" i="1">
                              <a:latin typeface="Cambria Math" charset="0"/>
                            </a:rPr>
                          </m:ctrlPr>
                        </m:sSupPr>
                        <m:e>
                          <m:r>
                            <a:rPr kumimoji="1" lang="en-US" altLang="zh-CN" b="0" i="1">
                              <a:latin typeface="Cambria Math" charset="0"/>
                            </a:rPr>
                            <m:t>(</m:t>
                          </m:r>
                          <m:sSub>
                            <m:sSubPr>
                              <m:ctrlPr>
                                <a:rPr kumimoji="1" lang="mr-IN" altLang="zh-CN" i="1">
                                  <a:latin typeface="Cambria Math" charset="0"/>
                                </a:rPr>
                              </m:ctrlPr>
                            </m:sSubPr>
                            <m:e>
                              <m:r>
                                <a:rPr kumimoji="1" lang="en-US" altLang="zh-CN" i="1">
                                  <a:latin typeface="Cambria Math" charset="0"/>
                                </a:rPr>
                                <m:t>𝑟</m:t>
                              </m:r>
                            </m:e>
                            <m:sub>
                              <m:r>
                                <a:rPr kumimoji="1" lang="en-US" altLang="zh-CN" i="1">
                                  <a:latin typeface="Cambria Math" charset="0"/>
                                </a:rPr>
                                <m:t>𝑢</m:t>
                              </m:r>
                              <m:r>
                                <a:rPr kumimoji="1" lang="en-US" altLang="zh-CN" i="1">
                                  <a:latin typeface="Cambria Math" charset="0"/>
                                </a:rPr>
                                <m:t>,</m:t>
                              </m:r>
                              <m:r>
                                <a:rPr kumimoji="1" lang="en-US" altLang="zh-CN" i="1">
                                  <a:latin typeface="Cambria Math" charset="0"/>
                                </a:rPr>
                                <m:t>𝑖</m:t>
                              </m:r>
                            </m:sub>
                          </m:sSub>
                          <m:r>
                            <a:rPr kumimoji="1" lang="en-US" altLang="zh-CN" b="0" i="1">
                              <a:latin typeface="Cambria Math" charset="0"/>
                            </a:rPr>
                            <m:t> − </m:t>
                          </m:r>
                          <m:acc>
                            <m:accPr>
                              <m:chr m:val="̂"/>
                              <m:ctrlPr>
                                <a:rPr kumimoji="1" lang="en-US" altLang="zh-CN" b="0" i="1">
                                  <a:latin typeface="Cambria Math" charset="0"/>
                                </a:rPr>
                              </m:ctrlPr>
                            </m:accPr>
                            <m:e>
                              <m:sSub>
                                <m:sSubPr>
                                  <m:ctrlPr>
                                    <a:rPr kumimoji="1" lang="mr-IN" altLang="zh-CN" i="1">
                                      <a:latin typeface="Cambria Math" charset="0"/>
                                    </a:rPr>
                                  </m:ctrlPr>
                                </m:sSubPr>
                                <m:e>
                                  <m:r>
                                    <a:rPr kumimoji="1" lang="en-US" altLang="zh-CN" i="1">
                                      <a:latin typeface="Cambria Math" charset="0"/>
                                    </a:rPr>
                                    <m:t>𝑟</m:t>
                                  </m:r>
                                </m:e>
                                <m:sub>
                                  <m:r>
                                    <a:rPr kumimoji="1" lang="en-US" altLang="zh-CN" i="1">
                                      <a:latin typeface="Cambria Math" charset="0"/>
                                    </a:rPr>
                                    <m:t>𝑢</m:t>
                                  </m:r>
                                  <m:r>
                                    <a:rPr kumimoji="1" lang="en-US" altLang="zh-CN" i="1">
                                      <a:latin typeface="Cambria Math" charset="0"/>
                                    </a:rPr>
                                    <m:t>,</m:t>
                                  </m:r>
                                  <m:r>
                                    <a:rPr kumimoji="1" lang="en-US" altLang="zh-CN" i="1">
                                      <a:latin typeface="Cambria Math" charset="0"/>
                                    </a:rPr>
                                    <m:t>𝑖</m:t>
                                  </m:r>
                                </m:sub>
                              </m:sSub>
                            </m:e>
                          </m:acc>
                          <m:r>
                            <a:rPr kumimoji="1" lang="en-US" altLang="zh-CN" b="0" i="1">
                              <a:latin typeface="Cambria Math" charset="0"/>
                            </a:rPr>
                            <m:t>)</m:t>
                          </m:r>
                        </m:e>
                        <m:sup>
                          <m:r>
                            <a:rPr kumimoji="1" lang="is-IS" altLang="zh-CN" b="0" i="1">
                              <a:latin typeface="Cambria Math" charset="0"/>
                            </a:rPr>
                            <m:t>2</m:t>
                          </m:r>
                        </m:sup>
                      </m:sSup>
                      <m:r>
                        <a:rPr kumimoji="1" lang="en-US" altLang="zh-CN" b="0" i="1">
                          <a:latin typeface="Cambria Math" charset="0"/>
                        </a:rPr>
                        <m:t>=(</m:t>
                      </m:r>
                      <m:sSub>
                        <m:sSubPr>
                          <m:ctrlPr>
                            <a:rPr kumimoji="1" lang="mr-IN" altLang="zh-CN" i="1">
                              <a:latin typeface="Cambria Math" charset="0"/>
                            </a:rPr>
                          </m:ctrlPr>
                        </m:sSubPr>
                        <m:e>
                          <m:r>
                            <a:rPr kumimoji="1" lang="en-US" altLang="zh-CN" b="0" i="1">
                              <a:latin typeface="Cambria Math" charset="0"/>
                            </a:rPr>
                            <m:t>𝑟</m:t>
                          </m:r>
                        </m:e>
                        <m:sub>
                          <m:r>
                            <a:rPr kumimoji="1" lang="en-US" altLang="zh-CN" b="0" i="1">
                              <a:latin typeface="Cambria Math" charset="0"/>
                            </a:rPr>
                            <m:t>𝑢</m:t>
                          </m:r>
                          <m:r>
                            <a:rPr kumimoji="1" lang="en-US" altLang="zh-CN" b="0" i="1">
                              <a:latin typeface="Cambria Math" charset="0"/>
                            </a:rPr>
                            <m:t>,</m:t>
                          </m:r>
                          <m:r>
                            <a:rPr kumimoji="1" lang="en-US" altLang="zh-CN" b="0" i="1">
                              <a:latin typeface="Cambria Math" charset="0"/>
                            </a:rPr>
                            <m:t>𝑖</m:t>
                          </m:r>
                        </m:sub>
                      </m:sSub>
                      <m:r>
                        <a:rPr kumimoji="1" lang="en-US" altLang="zh-CN" b="0" i="1">
                          <a:latin typeface="Cambria Math" charset="0"/>
                        </a:rPr>
                        <m:t>−</m:t>
                      </m:r>
                      <m:nary>
                        <m:naryPr>
                          <m:chr m:val="∑"/>
                          <m:ctrlPr>
                            <a:rPr kumimoji="1" lang="is-IS" altLang="zh-CN" i="1">
                              <a:latin typeface="Cambria Math" charset="0"/>
                            </a:rPr>
                          </m:ctrlPr>
                        </m:naryPr>
                        <m:sub>
                          <m:r>
                            <m:rPr>
                              <m:brk m:alnAt="23"/>
                            </m:rPr>
                            <a:rPr kumimoji="1" lang="en-US" altLang="zh-CN" i="1">
                              <a:latin typeface="Cambria Math" charset="0"/>
                            </a:rPr>
                            <m:t>𝑘</m:t>
                          </m:r>
                          <m:r>
                            <a:rPr kumimoji="1" lang="en-US" altLang="zh-CN" i="1">
                              <a:latin typeface="Cambria Math" charset="0"/>
                            </a:rPr>
                            <m:t>=1</m:t>
                          </m:r>
                        </m:sub>
                        <m:sup>
                          <m:r>
                            <a:rPr kumimoji="1" lang="en-US" altLang="zh-CN" i="1">
                              <a:latin typeface="Cambria Math" charset="0"/>
                            </a:rPr>
                            <m:t>𝐾</m:t>
                          </m:r>
                        </m:sup>
                        <m:e>
                          <m:sSub>
                            <m:sSubPr>
                              <m:ctrlPr>
                                <a:rPr kumimoji="1" lang="mr-IN" altLang="zh-CN" i="1">
                                  <a:latin typeface="Cambria Math" charset="0"/>
                                </a:rPr>
                              </m:ctrlPr>
                            </m:sSubPr>
                            <m:e>
                              <m:r>
                                <a:rPr kumimoji="1" lang="en-US" altLang="zh-CN" i="1">
                                  <a:latin typeface="Cambria Math" charset="0"/>
                                </a:rPr>
                                <m:t>𝑝</m:t>
                              </m:r>
                            </m:e>
                            <m:sub>
                              <m:r>
                                <a:rPr kumimoji="1" lang="en-US" altLang="zh-CN" i="1">
                                  <a:latin typeface="Cambria Math" charset="0"/>
                                </a:rPr>
                                <m:t>𝑢</m:t>
                              </m:r>
                              <m:r>
                                <a:rPr kumimoji="1" lang="en-US" altLang="zh-CN" i="1">
                                  <a:latin typeface="Cambria Math" charset="0"/>
                                </a:rPr>
                                <m:t>,</m:t>
                              </m:r>
                              <m:r>
                                <a:rPr kumimoji="1" lang="en-US" altLang="zh-CN" i="1">
                                  <a:latin typeface="Cambria Math" charset="0"/>
                                </a:rPr>
                                <m:t>𝑘</m:t>
                              </m:r>
                            </m:sub>
                          </m:sSub>
                        </m:e>
                      </m:nary>
                      <m:sSub>
                        <m:sSubPr>
                          <m:ctrlPr>
                            <a:rPr kumimoji="1" lang="mr-IN" altLang="zh-CN" i="1">
                              <a:latin typeface="Cambria Math" charset="0"/>
                            </a:rPr>
                          </m:ctrlPr>
                        </m:sSubPr>
                        <m:e>
                          <m:r>
                            <a:rPr kumimoji="1" lang="en-US" altLang="zh-CN" i="1">
                              <a:latin typeface="Cambria Math" charset="0"/>
                            </a:rPr>
                            <m:t>𝑞</m:t>
                          </m:r>
                        </m:e>
                        <m:sub>
                          <m:r>
                            <a:rPr kumimoji="1" lang="en-US" altLang="zh-CN" i="1">
                              <a:latin typeface="Cambria Math" charset="0"/>
                            </a:rPr>
                            <m:t>𝑘</m:t>
                          </m:r>
                          <m:r>
                            <a:rPr kumimoji="1" lang="en-US" altLang="zh-CN" i="1">
                              <a:latin typeface="Cambria Math" charset="0"/>
                            </a:rPr>
                            <m:t>,</m:t>
                          </m:r>
                          <m:r>
                            <a:rPr kumimoji="1" lang="en-US" altLang="zh-CN" i="1">
                              <a:latin typeface="Cambria Math" charset="0"/>
                            </a:rPr>
                            <m:t>𝑖</m:t>
                          </m:r>
                        </m:sub>
                      </m:sSub>
                      <m:sSup>
                        <m:sSupPr>
                          <m:ctrlPr>
                            <a:rPr kumimoji="1" lang="is-IS" altLang="zh-CN" i="1">
                              <a:latin typeface="Cambria Math" charset="0"/>
                            </a:rPr>
                          </m:ctrlPr>
                        </m:sSupPr>
                        <m:e>
                          <m:r>
                            <a:rPr kumimoji="1" lang="en-US" altLang="zh-CN" b="0" i="1">
                              <a:latin typeface="Cambria Math" charset="0"/>
                            </a:rPr>
                            <m:t>)</m:t>
                          </m:r>
                        </m:e>
                        <m:sup>
                          <m:r>
                            <a:rPr kumimoji="1" lang="is-IS" altLang="zh-CN" i="1">
                              <a:latin typeface="Cambria Math" charset="0"/>
                            </a:rPr>
                            <m:t>2</m:t>
                          </m:r>
                        </m:sup>
                      </m:sSup>
                    </m:oMath>
                  </m:oMathPara>
                </a14:m>
                <a:endParaRPr kumimoji="1" lang="en-US" altLang="zh-CN"/>
              </a:p>
              <a:p>
                <a:r>
                  <a:rPr kumimoji="1" lang="zh-CN" altLang="en-US"/>
                  <a:t>注：真实值与预测值的偏差</a:t>
                </a:r>
                <a:endParaRPr kumimoji="1" lang="en-US" altLang="zh-CN"/>
              </a:p>
              <a:p>
                <a:endParaRPr kumimoji="1" lang="en-US" altLang="zh-CN"/>
              </a:p>
              <a:p>
                <a:endParaRPr kumimoji="1" lang="en-US" altLang="zh-CN"/>
              </a:p>
              <a:p>
                <a:endParaRPr kumimoji="1" lang="en-US" altLang="zh-CN"/>
              </a:p>
              <a:p>
                <a:r>
                  <a:rPr kumimoji="1" lang="zh-CN" altLang="en-US">
                    <a:solidFill>
                      <a:srgbClr val="FF0000"/>
                    </a:solidFill>
                  </a:rPr>
                  <a:t>求解：通过梯度下降求解到最优解</a:t>
                </a:r>
                <a:r>
                  <a:rPr kumimoji="1" lang="en-US" altLang="zh-CN">
                    <a:solidFill>
                      <a:srgbClr val="FF0000"/>
                    </a:solidFill>
                  </a:rPr>
                  <a:t>p,q</a:t>
                </a:r>
                <a:r>
                  <a:rPr kumimoji="1" lang="zh-CN" altLang="en-US">
                    <a:solidFill>
                      <a:srgbClr val="FF0000"/>
                    </a:solidFill>
                  </a:rPr>
                  <a:t>（不断学习更新）</a:t>
                </a:r>
              </a:p>
            </p:txBody>
          </p:sp>
        </mc:Choice>
        <mc:Fallback xmlns="">
          <p:sp>
            <p:nvSpPr>
              <p:cNvPr id="3" name="文本框 2"/>
              <p:cNvSpPr txBox="1">
                <a:spLocks noRot="1" noChangeAspect="1" noMove="1" noResize="1" noEditPoints="1" noAdjustHandles="1" noChangeArrowheads="1" noChangeShapeType="1" noTextEdit="1"/>
              </p:cNvSpPr>
              <p:nvPr/>
            </p:nvSpPr>
            <p:spPr>
              <a:xfrm>
                <a:off x="1287379" y="1988840"/>
                <a:ext cx="7856621" cy="2810193"/>
              </a:xfrm>
              <a:prstGeom prst="rect">
                <a:avLst/>
              </a:prstGeom>
              <a:blipFill rotWithShape="0">
                <a:blip r:embed="rId2"/>
                <a:stretch>
                  <a:fillRect l="-621" t="-1735" b="-2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7659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7704" y="836712"/>
            <a:ext cx="5474191" cy="523220"/>
          </a:xfrm>
          <a:prstGeom prst="rect">
            <a:avLst/>
          </a:prstGeom>
          <a:noFill/>
        </p:spPr>
        <p:txBody>
          <a:bodyPr wrap="none" rtlCol="0">
            <a:spAutoFit/>
          </a:bodyPr>
          <a:lstStyle/>
          <a:p>
            <a:r>
              <a:rPr kumimoji="1" lang="zh-CN" altLang="en-US" sz="2800">
                <a:solidFill>
                  <a:schemeClr val="accent6">
                    <a:lumMod val="75000"/>
                  </a:schemeClr>
                </a:solidFill>
              </a:rPr>
              <a:t>隐语义模型与</a:t>
            </a:r>
            <a:r>
              <a:rPr kumimoji="1" lang="en-US" altLang="zh-CN" sz="2800">
                <a:solidFill>
                  <a:schemeClr val="accent6">
                    <a:lumMod val="75000"/>
                  </a:schemeClr>
                </a:solidFill>
              </a:rPr>
              <a:t>ItemCF</a:t>
            </a:r>
            <a:r>
              <a:rPr kumimoji="1" lang="zh-CN" altLang="en-US" sz="2800">
                <a:solidFill>
                  <a:schemeClr val="accent6">
                    <a:lumMod val="75000"/>
                  </a:schemeClr>
                </a:solidFill>
              </a:rPr>
              <a:t>、</a:t>
            </a:r>
            <a:r>
              <a:rPr kumimoji="1" lang="en-US" altLang="zh-CN" sz="2800">
                <a:solidFill>
                  <a:schemeClr val="accent6">
                    <a:lumMod val="75000"/>
                  </a:schemeClr>
                </a:solidFill>
              </a:rPr>
              <a:t>UserCF</a:t>
            </a:r>
            <a:r>
              <a:rPr kumimoji="1" lang="zh-CN" altLang="en-US" sz="2800">
                <a:solidFill>
                  <a:schemeClr val="accent6">
                    <a:lumMod val="75000"/>
                  </a:schemeClr>
                </a:solidFill>
              </a:rPr>
              <a:t>对比</a:t>
            </a:r>
          </a:p>
        </p:txBody>
      </p:sp>
      <p:sp>
        <p:nvSpPr>
          <p:cNvPr id="3" name="文本框 2"/>
          <p:cNvSpPr txBox="1"/>
          <p:nvPr/>
        </p:nvSpPr>
        <p:spPr>
          <a:xfrm>
            <a:off x="1335505" y="1720516"/>
            <a:ext cx="7571303" cy="4524315"/>
          </a:xfrm>
          <a:prstGeom prst="rect">
            <a:avLst/>
          </a:prstGeom>
          <a:noFill/>
        </p:spPr>
        <p:txBody>
          <a:bodyPr wrap="none" rtlCol="0">
            <a:spAutoFit/>
          </a:bodyPr>
          <a:lstStyle/>
          <a:p>
            <a:pPr marL="285750" indent="-285750">
              <a:buFont typeface="Arial" charset="0"/>
              <a:buChar char="•"/>
            </a:pPr>
            <a:r>
              <a:rPr kumimoji="1" lang="zh-CN" altLang="en-US"/>
              <a:t>理论基础</a:t>
            </a:r>
            <a:endParaRPr kumimoji="1" lang="en-US" altLang="zh-CN"/>
          </a:p>
          <a:p>
            <a:r>
              <a:rPr kumimoji="1" lang="zh-CN" altLang="en-US"/>
              <a:t>隐语义模型有较好的理论基础，后两种是一种基于统计的方法，</a:t>
            </a:r>
            <a:endParaRPr kumimoji="1" lang="en-US" altLang="zh-CN"/>
          </a:p>
          <a:p>
            <a:r>
              <a:rPr kumimoji="1" lang="zh-CN" altLang="en-US"/>
              <a:t>没有学习过程</a:t>
            </a:r>
            <a:endParaRPr kumimoji="1" lang="en-US" altLang="zh-CN"/>
          </a:p>
          <a:p>
            <a:endParaRPr kumimoji="1" lang="en-US" altLang="zh-CN"/>
          </a:p>
          <a:p>
            <a:pPr marL="285750" indent="-285750">
              <a:buFont typeface="Arial" charset="0"/>
              <a:buChar char="•"/>
            </a:pPr>
            <a:r>
              <a:rPr kumimoji="1" lang="zh-CN" altLang="en-US"/>
              <a:t>计算复杂度</a:t>
            </a:r>
            <a:endParaRPr kumimoji="1" lang="en-US" altLang="zh-CN"/>
          </a:p>
          <a:p>
            <a:r>
              <a:rPr kumimoji="1" lang="zh-CN" altLang="en-US"/>
              <a:t>隐语义模型时间复杂度高于后两者，主要是需要多次迭代</a:t>
            </a:r>
            <a:endParaRPr kumimoji="1" lang="en-US" altLang="zh-CN"/>
          </a:p>
          <a:p>
            <a:endParaRPr kumimoji="1" lang="en-US" altLang="zh-CN"/>
          </a:p>
          <a:p>
            <a:pPr marL="285750" indent="-285750">
              <a:buFont typeface="Arial" charset="0"/>
              <a:buChar char="•"/>
            </a:pPr>
            <a:r>
              <a:rPr kumimoji="1" lang="zh-CN" altLang="en-US"/>
              <a:t>在线实时推荐</a:t>
            </a:r>
            <a:endParaRPr kumimoji="1" lang="en-US" altLang="zh-CN"/>
          </a:p>
          <a:p>
            <a:r>
              <a:rPr kumimoji="1" lang="zh-CN" altLang="en-US"/>
              <a:t>隐语义模型不能在线实时推荐，需要线下计算好</a:t>
            </a:r>
            <a:endParaRPr kumimoji="1" lang="en-US" altLang="zh-CN"/>
          </a:p>
          <a:p>
            <a:endParaRPr kumimoji="1" lang="en-US" altLang="zh-CN"/>
          </a:p>
          <a:p>
            <a:pPr marL="285750" indent="-285750">
              <a:buFont typeface="Arial" charset="0"/>
              <a:buChar char="•"/>
            </a:pPr>
            <a:r>
              <a:rPr kumimoji="1" lang="zh-CN" altLang="en-US"/>
              <a:t>推荐解释</a:t>
            </a:r>
            <a:endParaRPr kumimoji="1" lang="en-US" altLang="zh-CN"/>
          </a:p>
          <a:p>
            <a:r>
              <a:rPr kumimoji="1" lang="en-US" altLang="zh-CN"/>
              <a:t>ItemCF</a:t>
            </a:r>
            <a:r>
              <a:rPr kumimoji="1" lang="zh-CN" altLang="en-US"/>
              <a:t>、</a:t>
            </a:r>
            <a:r>
              <a:rPr kumimoji="1" lang="en-US" altLang="zh-CN"/>
              <a:t>UserCF</a:t>
            </a:r>
            <a:r>
              <a:rPr kumimoji="1" lang="zh-CN" altLang="en-US"/>
              <a:t>有较好的推荐解释，利用用户的历史行为来解释推荐结果</a:t>
            </a:r>
            <a:endParaRPr kumimoji="1" lang="en-US" altLang="zh-CN"/>
          </a:p>
          <a:p>
            <a:r>
              <a:rPr kumimoji="1" lang="zh-CN" altLang="en-US"/>
              <a:t>而隐语义模型它的隐类能够代表一类兴趣或者物品，却很难用自然语言描</a:t>
            </a:r>
            <a:endParaRPr kumimoji="1" lang="en-US" altLang="zh-CN"/>
          </a:p>
          <a:p>
            <a:r>
              <a:rPr kumimoji="1" lang="zh-CN" altLang="en-US"/>
              <a:t>述并生成解释展现给用户</a:t>
            </a:r>
            <a:endParaRPr kumimoji="1" lang="en-US" altLang="zh-CN"/>
          </a:p>
          <a:p>
            <a:endParaRPr kumimoji="1" lang="en-US" altLang="zh-CN"/>
          </a:p>
          <a:p>
            <a:endParaRPr kumimoji="1" lang="zh-CN" altLang="en-US"/>
          </a:p>
        </p:txBody>
      </p:sp>
    </p:spTree>
    <p:extLst>
      <p:ext uri="{BB962C8B-B14F-4D97-AF65-F5344CB8AC3E}">
        <p14:creationId xmlns:p14="http://schemas.microsoft.com/office/powerpoint/2010/main" val="19013889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3848" y="764704"/>
            <a:ext cx="3057247" cy="584775"/>
          </a:xfrm>
          <a:prstGeom prst="rect">
            <a:avLst/>
          </a:prstGeom>
        </p:spPr>
        <p:txBody>
          <a:bodyPr wrap="none">
            <a:spAutoFit/>
          </a:bodyPr>
          <a:lstStyle/>
          <a:p>
            <a:r>
              <a:rPr kumimoji="1" lang="zh-CN" altLang="en-US" sz="3200">
                <a:solidFill>
                  <a:srgbClr val="7030A0"/>
                </a:solidFill>
              </a:rPr>
              <a:t>推荐系统开源库</a:t>
            </a:r>
          </a:p>
        </p:txBody>
      </p:sp>
      <p:sp>
        <p:nvSpPr>
          <p:cNvPr id="3" name="文本框 2"/>
          <p:cNvSpPr txBox="1"/>
          <p:nvPr/>
        </p:nvSpPr>
        <p:spPr>
          <a:xfrm>
            <a:off x="1187624" y="1556792"/>
            <a:ext cx="7344816" cy="4093428"/>
          </a:xfrm>
          <a:prstGeom prst="rect">
            <a:avLst/>
          </a:prstGeom>
          <a:noFill/>
        </p:spPr>
        <p:txBody>
          <a:bodyPr wrap="square" rtlCol="0">
            <a:spAutoFit/>
          </a:bodyPr>
          <a:lstStyle/>
          <a:p>
            <a:r>
              <a:rPr lang="en-US" altLang="zh-CN" sz="2000"/>
              <a:t>LibFM</a:t>
            </a:r>
            <a:endParaRPr kumimoji="1" lang="en-US" altLang="zh-CN" sz="2000"/>
          </a:p>
          <a:p>
            <a:r>
              <a:rPr lang="en-US" altLang="zh-CN" sz="2000"/>
              <a:t>LibFM</a:t>
            </a:r>
            <a:r>
              <a:rPr lang="zh-CN" altLang="en-US" sz="2000"/>
              <a:t>是专门用于矩阵分解的利器</a:t>
            </a:r>
            <a:endParaRPr lang="en-US" altLang="zh-CN" sz="2000"/>
          </a:p>
          <a:p>
            <a:endParaRPr kumimoji="1" lang="en-US" altLang="zh-CN" sz="2000">
              <a:solidFill>
                <a:srgbClr val="FF0000"/>
              </a:solidFill>
            </a:endParaRPr>
          </a:p>
          <a:p>
            <a:r>
              <a:rPr lang="en-US" altLang="zh-CN" sz="2000">
                <a:solidFill>
                  <a:srgbClr val="FF0000"/>
                </a:solidFill>
              </a:rPr>
              <a:t>Python-recsys</a:t>
            </a:r>
          </a:p>
          <a:p>
            <a:r>
              <a:rPr lang="zh-CN" altLang="en-US" sz="2000">
                <a:solidFill>
                  <a:srgbClr val="FF0000"/>
                </a:solidFill>
              </a:rPr>
              <a:t>一个非常轻量级的开源推荐系统，</a:t>
            </a:r>
            <a:r>
              <a:rPr lang="en-US" altLang="zh-CN" sz="2000">
                <a:solidFill>
                  <a:srgbClr val="FF0000"/>
                </a:solidFill>
              </a:rPr>
              <a:t>Python-recsys</a:t>
            </a:r>
            <a:r>
              <a:rPr lang="zh-CN" altLang="en-US" sz="2000">
                <a:solidFill>
                  <a:srgbClr val="FF0000"/>
                </a:solidFill>
              </a:rPr>
              <a:t>主要实现了</a:t>
            </a:r>
            <a:endParaRPr lang="en-US" altLang="zh-CN" sz="2000">
              <a:solidFill>
                <a:srgbClr val="FF0000"/>
              </a:solidFill>
            </a:endParaRPr>
          </a:p>
          <a:p>
            <a:r>
              <a:rPr lang="en-US" altLang="zh-CN" sz="2000">
                <a:solidFill>
                  <a:srgbClr val="FF0000"/>
                </a:solidFill>
              </a:rPr>
              <a:t>SVD</a:t>
            </a:r>
            <a:r>
              <a:rPr lang="zh-CN" altLang="en-US" sz="2000">
                <a:solidFill>
                  <a:srgbClr val="FF0000"/>
                </a:solidFill>
              </a:rPr>
              <a:t>、</a:t>
            </a:r>
            <a:r>
              <a:rPr lang="en-US" altLang="zh-CN" sz="2000">
                <a:solidFill>
                  <a:srgbClr val="FF0000"/>
                </a:solidFill>
              </a:rPr>
              <a:t>Neighborhood SVD</a:t>
            </a:r>
            <a:r>
              <a:rPr lang="zh-CN" altLang="en-US" sz="2000">
                <a:solidFill>
                  <a:srgbClr val="FF0000"/>
                </a:solidFill>
              </a:rPr>
              <a:t>推荐算法</a:t>
            </a:r>
            <a:r>
              <a:rPr lang="en-US" altLang="zh-CN" sz="2000">
                <a:solidFill>
                  <a:srgbClr val="FF0000"/>
                </a:solidFill>
              </a:rPr>
              <a:t>(python2)</a:t>
            </a:r>
          </a:p>
          <a:p>
            <a:endParaRPr lang="en-US" altLang="zh-CN" sz="2000"/>
          </a:p>
          <a:p>
            <a:r>
              <a:rPr lang="en-US" altLang="zh-CN" sz="2000"/>
              <a:t>Crab</a:t>
            </a:r>
          </a:p>
          <a:p>
            <a:r>
              <a:rPr lang="en-US" altLang="zh-CN" sz="2000"/>
              <a:t>Crab</a:t>
            </a:r>
            <a:r>
              <a:rPr lang="zh-CN" altLang="en-US" sz="2000"/>
              <a:t>是基于</a:t>
            </a:r>
            <a:r>
              <a:rPr lang="en-US" altLang="zh-CN" sz="2000"/>
              <a:t>Python</a:t>
            </a:r>
            <a:r>
              <a:rPr lang="zh-CN" altLang="en-US" sz="2000"/>
              <a:t>开发的开源推荐软件，其中实现有</a:t>
            </a:r>
            <a:r>
              <a:rPr lang="en-US" altLang="zh-CN" sz="2000"/>
              <a:t>item</a:t>
            </a:r>
          </a:p>
          <a:p>
            <a:r>
              <a:rPr lang="zh-CN" altLang="en-US" sz="2000"/>
              <a:t>和</a:t>
            </a:r>
            <a:r>
              <a:rPr lang="en-US" altLang="zh-CN" sz="2000"/>
              <a:t>user</a:t>
            </a:r>
            <a:r>
              <a:rPr lang="zh-CN" altLang="en-US" sz="2000"/>
              <a:t>的协同过滤，只支持</a:t>
            </a:r>
            <a:r>
              <a:rPr lang="en-US" altLang="zh-CN" sz="2000"/>
              <a:t>python2</a:t>
            </a:r>
          </a:p>
          <a:p>
            <a:endParaRPr lang="en-US" altLang="zh-CN" sz="2000"/>
          </a:p>
          <a:p>
            <a:r>
              <a:rPr lang="en-US" altLang="zh-CN" sz="2000">
                <a:solidFill>
                  <a:srgbClr val="FF0000"/>
                </a:solidFill>
              </a:rPr>
              <a:t>pyspark</a:t>
            </a:r>
          </a:p>
          <a:p>
            <a:r>
              <a:rPr lang="zh-CN" altLang="en-US" sz="2000">
                <a:solidFill>
                  <a:srgbClr val="FF0000"/>
                </a:solidFill>
              </a:rPr>
              <a:t>目前使用比较广泛的机器学习库，集成了推荐系统</a:t>
            </a:r>
            <a:r>
              <a:rPr lang="en-US" altLang="zh-CN" sz="2000"/>
              <a:t>(python2)</a:t>
            </a:r>
            <a:endParaRPr lang="en-US" altLang="zh-CN" sz="2000">
              <a:solidFill>
                <a:srgbClr val="FF0000"/>
              </a:solidFill>
            </a:endParaRPr>
          </a:p>
        </p:txBody>
      </p:sp>
    </p:spTree>
    <p:extLst>
      <p:ext uri="{BB962C8B-B14F-4D97-AF65-F5344CB8AC3E}">
        <p14:creationId xmlns:p14="http://schemas.microsoft.com/office/powerpoint/2010/main" val="2086591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864" y="764704"/>
            <a:ext cx="2874505" cy="584775"/>
          </a:xfrm>
          <a:prstGeom prst="rect">
            <a:avLst/>
          </a:prstGeom>
        </p:spPr>
        <p:txBody>
          <a:bodyPr wrap="none">
            <a:spAutoFit/>
          </a:bodyPr>
          <a:lstStyle/>
          <a:p>
            <a:r>
              <a:rPr lang="zh-CN" altLang="en-US" sz="3200">
                <a:solidFill>
                  <a:srgbClr val="0070C0"/>
                </a:solidFill>
                <a:latin typeface="Helvetica Neue" charset="0"/>
              </a:rPr>
              <a:t>分布式会话</a:t>
            </a:r>
            <a:r>
              <a:rPr lang="en-US" altLang="zh-CN" sz="3200">
                <a:solidFill>
                  <a:srgbClr val="0070C0"/>
                </a:solidFill>
                <a:latin typeface="Helvetica Neue" charset="0"/>
              </a:rPr>
              <a:t>API</a:t>
            </a:r>
          </a:p>
        </p:txBody>
      </p:sp>
      <p:sp>
        <p:nvSpPr>
          <p:cNvPr id="3" name="文本框 2"/>
          <p:cNvSpPr txBox="1"/>
          <p:nvPr/>
        </p:nvSpPr>
        <p:spPr>
          <a:xfrm>
            <a:off x="251520" y="1772816"/>
            <a:ext cx="9721928" cy="4708981"/>
          </a:xfrm>
          <a:prstGeom prst="rect">
            <a:avLst/>
          </a:prstGeom>
          <a:noFill/>
        </p:spPr>
        <p:txBody>
          <a:bodyPr wrap="square" rtlCol="0">
            <a:spAutoFit/>
          </a:bodyPr>
          <a:lstStyle/>
          <a:p>
            <a:pPr marL="285750" indent="-285750">
              <a:buFont typeface="Arial" charset="0"/>
              <a:buChar char="•"/>
            </a:pPr>
            <a:r>
              <a:rPr lang="de-DE" altLang="zh-CN" sz="2000"/>
              <a:t>MonitoredTrainingSession</a:t>
            </a:r>
            <a:r>
              <a:rPr lang="de-DE" altLang="zh-CN" sz="2000">
                <a:effectLst/>
              </a:rPr>
              <a:t>(master=</a:t>
            </a:r>
            <a:r>
              <a:rPr lang="de-DE" altLang="zh-CN" sz="2000"/>
              <a:t>‘’</a:t>
            </a:r>
            <a:r>
              <a:rPr lang="de-DE" altLang="zh-CN" sz="2000">
                <a:effectLst/>
              </a:rPr>
              <a:t>,</a:t>
            </a:r>
            <a:r>
              <a:rPr lang="de-DE" altLang="zh-CN" sz="2000"/>
              <a:t>is_chief=True,checkpoint_dir=None</a:t>
            </a:r>
            <a:r>
              <a:rPr lang="en-US" altLang="zh-CN" sz="2000"/>
              <a:t>,</a:t>
            </a:r>
            <a:r>
              <a:rPr lang="de-DE" altLang="zh-CN" sz="2000">
                <a:effectLst/>
              </a:rPr>
              <a:t/>
            </a:r>
            <a:br>
              <a:rPr lang="de-DE" altLang="zh-CN" sz="2000">
                <a:effectLst/>
              </a:rPr>
            </a:br>
            <a:r>
              <a:rPr lang="de-DE" altLang="zh-CN" sz="2000">
                <a:effectLst/>
              </a:rPr>
              <a:t>    </a:t>
            </a:r>
            <a:r>
              <a:rPr lang="de-DE" altLang="zh-CN" sz="2000"/>
              <a:t>hooks=None,save_checkpoint_secs=600,save_summaries_steps=USE_DEFAULT</a:t>
            </a:r>
            <a:r>
              <a:rPr lang="de-DE" altLang="zh-CN" sz="2000">
                <a:effectLst/>
              </a:rPr>
              <a:t>,</a:t>
            </a:r>
            <a:br>
              <a:rPr lang="de-DE" altLang="zh-CN" sz="2000">
                <a:effectLst/>
              </a:rPr>
            </a:br>
            <a:r>
              <a:rPr lang="zh-CN" altLang="en-US" sz="2000">
                <a:effectLst/>
              </a:rPr>
              <a:t>    </a:t>
            </a:r>
            <a:r>
              <a:rPr lang="de-DE" altLang="zh-CN" sz="2000">
                <a:effectLst/>
              </a:rPr>
              <a:t>save_summaries_secs=USE_DEFAULT,config=</a:t>
            </a:r>
            <a:r>
              <a:rPr lang="de-DE" altLang="zh-CN" sz="2000"/>
              <a:t>None</a:t>
            </a:r>
            <a:r>
              <a:rPr lang="de-DE" altLang="zh-CN" sz="2000">
                <a:effectLst/>
              </a:rPr>
              <a:t>)</a:t>
            </a:r>
          </a:p>
          <a:p>
            <a:pPr marL="742950" lvl="1" indent="-285750">
              <a:buFont typeface="Arial" charset="0"/>
              <a:buChar char="•"/>
            </a:pPr>
            <a:r>
              <a:rPr kumimoji="1" lang="zh-CN" altLang="en-US" sz="2000"/>
              <a:t>分布式会话函数</a:t>
            </a:r>
            <a:endParaRPr kumimoji="1" lang="en-US" altLang="zh-CN" sz="2000"/>
          </a:p>
          <a:p>
            <a:pPr marL="742950" lvl="1" indent="-285750">
              <a:buFont typeface="Arial" charset="0"/>
              <a:buChar char="•"/>
            </a:pPr>
            <a:r>
              <a:rPr kumimoji="1" lang="en-US" altLang="zh-CN" sz="2000">
                <a:solidFill>
                  <a:srgbClr val="FF0000"/>
                </a:solidFill>
              </a:rPr>
              <a:t>master:</a:t>
            </a:r>
            <a:r>
              <a:rPr kumimoji="1" lang="zh-CN" altLang="en-US" sz="2000">
                <a:solidFill>
                  <a:srgbClr val="FF0000"/>
                </a:solidFill>
              </a:rPr>
              <a:t>指定运行会话协议</a:t>
            </a:r>
            <a:r>
              <a:rPr kumimoji="1" lang="en-US" altLang="zh-CN" sz="2000">
                <a:solidFill>
                  <a:srgbClr val="FF0000"/>
                </a:solidFill>
              </a:rPr>
              <a:t>IP</a:t>
            </a:r>
            <a:r>
              <a:rPr kumimoji="1" lang="zh-CN" altLang="en-US" sz="2000">
                <a:solidFill>
                  <a:srgbClr val="FF0000"/>
                </a:solidFill>
              </a:rPr>
              <a:t>和端口（用于分布式）</a:t>
            </a:r>
            <a:endParaRPr kumimoji="1" lang="en-US" altLang="zh-CN" sz="2000">
              <a:solidFill>
                <a:srgbClr val="FF0000"/>
              </a:solidFill>
            </a:endParaRPr>
          </a:p>
          <a:p>
            <a:pPr lvl="1"/>
            <a:r>
              <a:rPr kumimoji="1" lang="en-US" altLang="zh-CN" sz="2000">
                <a:solidFill>
                  <a:srgbClr val="FF0000"/>
                </a:solidFill>
              </a:rPr>
              <a:t>	“grpc://192.168.0.1:2000”</a:t>
            </a:r>
          </a:p>
          <a:p>
            <a:pPr marL="742950" lvl="1" indent="-285750">
              <a:buFont typeface="Arial" charset="0"/>
              <a:buChar char="•"/>
            </a:pPr>
            <a:r>
              <a:rPr kumimoji="1" lang="en-US" altLang="zh-CN" sz="2000">
                <a:solidFill>
                  <a:srgbClr val="FF0000"/>
                </a:solidFill>
              </a:rPr>
              <a:t>is_chief</a:t>
            </a:r>
            <a:r>
              <a:rPr kumimoji="1" lang="zh-CN" altLang="en-US" sz="2000">
                <a:solidFill>
                  <a:srgbClr val="FF0000"/>
                </a:solidFill>
              </a:rPr>
              <a:t>是否为主</a:t>
            </a:r>
            <a:r>
              <a:rPr kumimoji="1" lang="en-US" altLang="zh-CN" sz="2000">
                <a:solidFill>
                  <a:srgbClr val="FF0000"/>
                </a:solidFill>
              </a:rPr>
              <a:t>worker</a:t>
            </a:r>
            <a:r>
              <a:rPr kumimoji="1" lang="zh-CN" altLang="en-US" sz="2000">
                <a:solidFill>
                  <a:srgbClr val="FF0000"/>
                </a:solidFill>
              </a:rPr>
              <a:t>（用于分布式）</a:t>
            </a:r>
            <a:endParaRPr kumimoji="1" lang="en-US" altLang="zh-CN" sz="2000">
              <a:solidFill>
                <a:srgbClr val="FF0000"/>
              </a:solidFill>
            </a:endParaRPr>
          </a:p>
          <a:p>
            <a:pPr lvl="1"/>
            <a:r>
              <a:rPr lang="en-US" altLang="zh-CN" sz="2000">
                <a:solidFill>
                  <a:srgbClr val="FF0000"/>
                </a:solidFill>
              </a:rPr>
              <a:t>	</a:t>
            </a:r>
            <a:r>
              <a:rPr lang="zh-CN" altLang="en-US" sz="2000">
                <a:solidFill>
                  <a:srgbClr val="FF0000"/>
                </a:solidFill>
              </a:rPr>
              <a:t>如果</a:t>
            </a:r>
            <a:r>
              <a:rPr lang="en-US" altLang="zh-CN" sz="2000">
                <a:solidFill>
                  <a:srgbClr val="FF0000"/>
                </a:solidFill>
              </a:rPr>
              <a:t>True</a:t>
            </a:r>
            <a:r>
              <a:rPr lang="zh-CN" altLang="en-US" sz="2000">
                <a:solidFill>
                  <a:srgbClr val="FF0000"/>
                </a:solidFill>
              </a:rPr>
              <a:t>，它将负责初始化和恢复基础的</a:t>
            </a:r>
            <a:r>
              <a:rPr lang="en-US" altLang="zh-CN" sz="2000">
                <a:solidFill>
                  <a:srgbClr val="FF0000"/>
                </a:solidFill>
              </a:rPr>
              <a:t>TensorFlow</a:t>
            </a:r>
            <a:r>
              <a:rPr lang="zh-CN" altLang="en-US" sz="2000">
                <a:solidFill>
                  <a:srgbClr val="FF0000"/>
                </a:solidFill>
              </a:rPr>
              <a:t>会话。如果</a:t>
            </a:r>
            <a:r>
              <a:rPr lang="en-US" altLang="zh-CN" sz="2000">
                <a:solidFill>
                  <a:srgbClr val="FF0000"/>
                </a:solidFill>
              </a:rPr>
              <a:t>False</a:t>
            </a:r>
            <a:r>
              <a:rPr lang="zh-CN" altLang="en-US" sz="2000">
                <a:solidFill>
                  <a:srgbClr val="FF0000"/>
                </a:solidFill>
              </a:rPr>
              <a:t>，</a:t>
            </a:r>
            <a:endParaRPr lang="en-US" altLang="zh-CN" sz="2000">
              <a:solidFill>
                <a:srgbClr val="FF0000"/>
              </a:solidFill>
            </a:endParaRPr>
          </a:p>
          <a:p>
            <a:pPr lvl="1"/>
            <a:r>
              <a:rPr lang="zh-CN" altLang="en-US" sz="2000">
                <a:solidFill>
                  <a:srgbClr val="FF0000"/>
                </a:solidFill>
              </a:rPr>
              <a:t>它将等待一位负责人初始化或恢复</a:t>
            </a:r>
            <a:r>
              <a:rPr lang="en-US" altLang="zh-CN" sz="2000">
                <a:solidFill>
                  <a:srgbClr val="FF0000"/>
                </a:solidFill>
              </a:rPr>
              <a:t>TensorFlow</a:t>
            </a:r>
            <a:r>
              <a:rPr lang="zh-CN" altLang="en-US" sz="2000">
                <a:solidFill>
                  <a:srgbClr val="FF0000"/>
                </a:solidFill>
              </a:rPr>
              <a:t>会话。</a:t>
            </a:r>
            <a:endParaRPr kumimoji="1" lang="en-US" altLang="zh-CN" sz="2000">
              <a:solidFill>
                <a:srgbClr val="FF0000"/>
              </a:solidFill>
            </a:endParaRPr>
          </a:p>
          <a:p>
            <a:pPr marL="742950" lvl="1" indent="-285750">
              <a:buFont typeface="Arial" charset="0"/>
              <a:buChar char="•"/>
            </a:pPr>
            <a:r>
              <a:rPr kumimoji="1" lang="en-US" altLang="zh-CN" sz="2000"/>
              <a:t>checkpoint_dir:</a:t>
            </a:r>
            <a:r>
              <a:rPr kumimoji="1" lang="zh-CN" altLang="en-US" sz="2000"/>
              <a:t>检查点文件目录，同时也是</a:t>
            </a:r>
            <a:r>
              <a:rPr kumimoji="1" lang="en-US" altLang="zh-CN" sz="2000"/>
              <a:t>events</a:t>
            </a:r>
            <a:r>
              <a:rPr kumimoji="1" lang="zh-CN" altLang="en-US" sz="2000"/>
              <a:t>目录</a:t>
            </a:r>
            <a:endParaRPr kumimoji="1" lang="en-US" altLang="zh-CN" sz="2000"/>
          </a:p>
          <a:p>
            <a:pPr marL="742950" lvl="1" indent="-285750">
              <a:buFont typeface="Arial" charset="0"/>
              <a:buChar char="•"/>
            </a:pPr>
            <a:r>
              <a:rPr kumimoji="1" lang="en-US" altLang="zh-CN" sz="2000"/>
              <a:t>config:</a:t>
            </a:r>
            <a:r>
              <a:rPr kumimoji="1" lang="zh-CN" altLang="en-US" sz="2000"/>
              <a:t>会话运行的配置项</a:t>
            </a:r>
            <a:r>
              <a:rPr kumimoji="1" lang="en-US" altLang="zh-CN" sz="2000"/>
              <a:t>,</a:t>
            </a:r>
            <a:r>
              <a:rPr lang="en-US" altLang="zh-CN" sz="2000"/>
              <a:t> tf.ConfigProto(log_device_placement=</a:t>
            </a:r>
            <a:r>
              <a:rPr lang="en-US" altLang="zh-CN" sz="2000" b="1"/>
              <a:t>True</a:t>
            </a:r>
            <a:r>
              <a:rPr lang="en-US" altLang="zh-CN" sz="2000"/>
              <a:t>)</a:t>
            </a:r>
            <a:endParaRPr kumimoji="1" lang="en-US" altLang="zh-CN" sz="2000"/>
          </a:p>
          <a:p>
            <a:pPr marL="742950" lvl="1" indent="-285750">
              <a:buFont typeface="Arial" charset="0"/>
              <a:buChar char="•"/>
            </a:pPr>
            <a:r>
              <a:rPr kumimoji="1" lang="en-US" altLang="zh-CN" sz="2000">
                <a:solidFill>
                  <a:srgbClr val="FF0000"/>
                </a:solidFill>
              </a:rPr>
              <a:t>hooks:</a:t>
            </a:r>
            <a:r>
              <a:rPr lang="zh-CN" altLang="en-US" sz="2000">
                <a:solidFill>
                  <a:srgbClr val="FF0000"/>
                </a:solidFill>
              </a:rPr>
              <a:t>可选</a:t>
            </a:r>
            <a:r>
              <a:rPr lang="en-US" altLang="zh-CN" sz="2000">
                <a:solidFill>
                  <a:srgbClr val="FF0000"/>
                </a:solidFill>
              </a:rPr>
              <a:t>SessionRunHook</a:t>
            </a:r>
            <a:r>
              <a:rPr lang="zh-CN" altLang="en-US" sz="2000">
                <a:solidFill>
                  <a:srgbClr val="FF0000"/>
                </a:solidFill>
              </a:rPr>
              <a:t>对象列表</a:t>
            </a:r>
            <a:endParaRPr lang="en-US" altLang="zh-CN" sz="2000">
              <a:solidFill>
                <a:srgbClr val="FF0000"/>
              </a:solidFill>
            </a:endParaRPr>
          </a:p>
          <a:p>
            <a:pPr marL="742950" lvl="1" indent="-285750">
              <a:buFont typeface="Arial" charset="0"/>
              <a:buChar char="•"/>
            </a:pPr>
            <a:endParaRPr lang="en-US" altLang="zh-CN" sz="2000">
              <a:solidFill>
                <a:srgbClr val="FF0000"/>
              </a:solidFill>
            </a:endParaRPr>
          </a:p>
          <a:p>
            <a:pPr marL="742950" lvl="1" indent="-285750">
              <a:buFont typeface="Arial" charset="0"/>
              <a:buChar char="•"/>
            </a:pPr>
            <a:r>
              <a:rPr lang="en-US" altLang="zh-CN" sz="2000">
                <a:solidFill>
                  <a:srgbClr val="FF0000"/>
                </a:solidFill>
              </a:rPr>
              <a:t>should_stop():</a:t>
            </a:r>
            <a:r>
              <a:rPr lang="zh-CN" altLang="en-US" sz="2000">
                <a:solidFill>
                  <a:srgbClr val="FF0000"/>
                </a:solidFill>
              </a:rPr>
              <a:t>是否异常停止</a:t>
            </a:r>
            <a:endParaRPr lang="en-US" altLang="zh-CN" sz="2000">
              <a:solidFill>
                <a:srgbClr val="FF0000"/>
              </a:solidFill>
            </a:endParaRPr>
          </a:p>
          <a:p>
            <a:pPr marL="742950" lvl="1" indent="-285750">
              <a:buFont typeface="Arial" charset="0"/>
              <a:buChar char="•"/>
            </a:pPr>
            <a:r>
              <a:rPr lang="en-US" altLang="zh-CN" sz="2000">
                <a:solidFill>
                  <a:srgbClr val="FF0000"/>
                </a:solidFill>
              </a:rPr>
              <a:t>run():</a:t>
            </a:r>
            <a:r>
              <a:rPr lang="zh-CN" altLang="en-US" sz="2000">
                <a:solidFill>
                  <a:srgbClr val="FF0000"/>
                </a:solidFill>
              </a:rPr>
              <a:t>跟</a:t>
            </a:r>
            <a:r>
              <a:rPr lang="en-US" altLang="zh-CN" sz="2000">
                <a:solidFill>
                  <a:srgbClr val="FF0000"/>
                </a:solidFill>
              </a:rPr>
              <a:t>session</a:t>
            </a:r>
            <a:r>
              <a:rPr lang="zh-CN" altLang="en-US" sz="2000">
                <a:solidFill>
                  <a:srgbClr val="FF0000"/>
                </a:solidFill>
              </a:rPr>
              <a:t>一样可以运行</a:t>
            </a:r>
            <a:r>
              <a:rPr lang="en-US" altLang="zh-CN" sz="2000">
                <a:solidFill>
                  <a:srgbClr val="FF0000"/>
                </a:solidFill>
              </a:rPr>
              <a:t>op</a:t>
            </a:r>
          </a:p>
        </p:txBody>
      </p:sp>
    </p:spTree>
    <p:extLst>
      <p:ext uri="{BB962C8B-B14F-4D97-AF65-F5344CB8AC3E}">
        <p14:creationId xmlns:p14="http://schemas.microsoft.com/office/powerpoint/2010/main" val="17705502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67744" y="692696"/>
            <a:ext cx="4977260" cy="584775"/>
          </a:xfrm>
          <a:prstGeom prst="rect">
            <a:avLst/>
          </a:prstGeom>
          <a:noFill/>
        </p:spPr>
        <p:txBody>
          <a:bodyPr wrap="none" rtlCol="0">
            <a:spAutoFit/>
          </a:bodyPr>
          <a:lstStyle/>
          <a:p>
            <a:r>
              <a:rPr kumimoji="1" lang="en-US" altLang="zh-CN" sz="3200">
                <a:solidFill>
                  <a:srgbClr val="7030A0"/>
                </a:solidFill>
              </a:rPr>
              <a:t>python-recsys</a:t>
            </a:r>
            <a:r>
              <a:rPr kumimoji="1" lang="zh-CN" altLang="en-US" sz="3200">
                <a:solidFill>
                  <a:srgbClr val="7030A0"/>
                </a:solidFill>
              </a:rPr>
              <a:t>安装</a:t>
            </a:r>
            <a:r>
              <a:rPr kumimoji="1" lang="en-US" altLang="zh-CN" sz="3200">
                <a:solidFill>
                  <a:srgbClr val="7030A0"/>
                </a:solidFill>
              </a:rPr>
              <a:t>(python2)</a:t>
            </a:r>
            <a:endParaRPr kumimoji="1" lang="zh-CN" altLang="en-US" sz="3200">
              <a:solidFill>
                <a:srgbClr val="7030A0"/>
              </a:solidFill>
            </a:endParaRPr>
          </a:p>
        </p:txBody>
      </p:sp>
      <p:sp>
        <p:nvSpPr>
          <p:cNvPr id="5" name="文本框 4"/>
          <p:cNvSpPr txBox="1"/>
          <p:nvPr/>
        </p:nvSpPr>
        <p:spPr>
          <a:xfrm>
            <a:off x="1907704" y="1484784"/>
            <a:ext cx="5947462" cy="4893647"/>
          </a:xfrm>
          <a:prstGeom prst="rect">
            <a:avLst/>
          </a:prstGeom>
          <a:noFill/>
        </p:spPr>
        <p:txBody>
          <a:bodyPr wrap="none" rtlCol="0">
            <a:spAutoFit/>
          </a:bodyPr>
          <a:lstStyle/>
          <a:p>
            <a:r>
              <a:rPr kumimoji="1" lang="en-US" altLang="zh-CN" sz="2400"/>
              <a:t>1</a:t>
            </a:r>
            <a:r>
              <a:rPr kumimoji="1" lang="zh-CN" altLang="en-US" sz="2400"/>
              <a:t>、安装依赖项：</a:t>
            </a:r>
            <a:endParaRPr kumimoji="1" lang="en-US" altLang="zh-CN" sz="2400"/>
          </a:p>
          <a:p>
            <a:r>
              <a:rPr kumimoji="1" lang="en-US" altLang="zh-CN" sz="2400"/>
              <a:t>	pip      install     </a:t>
            </a:r>
            <a:r>
              <a:rPr lang="en-US" altLang="zh-CN" sz="2400"/>
              <a:t>csc-pysparse </a:t>
            </a:r>
          </a:p>
          <a:p>
            <a:r>
              <a:rPr lang="en-US" altLang="zh-CN" sz="2400"/>
              <a:t>	pip      install     networkx</a:t>
            </a:r>
          </a:p>
          <a:p>
            <a:r>
              <a:rPr kumimoji="1" lang="en-US" altLang="zh-CN" sz="2400"/>
              <a:t>	pip      install     </a:t>
            </a:r>
            <a:r>
              <a:rPr lang="en-US" altLang="zh-CN" sz="2400"/>
              <a:t>divisi2</a:t>
            </a:r>
          </a:p>
          <a:p>
            <a:endParaRPr kumimoji="1" lang="en-US" altLang="zh-CN" sz="2400"/>
          </a:p>
          <a:p>
            <a:endParaRPr kumimoji="1" lang="en-US" altLang="zh-CN" sz="2400"/>
          </a:p>
          <a:p>
            <a:r>
              <a:rPr kumimoji="1" lang="en-US" altLang="zh-CN" sz="2400"/>
              <a:t>2</a:t>
            </a:r>
            <a:r>
              <a:rPr kumimoji="1" lang="zh-CN" altLang="en-US" sz="2400"/>
              <a:t>、源码安装</a:t>
            </a:r>
            <a:r>
              <a:rPr kumimoji="1" lang="en-US" altLang="zh-CN" sz="2400"/>
              <a:t>python-recsys</a:t>
            </a:r>
          </a:p>
          <a:p>
            <a:endParaRPr kumimoji="1" lang="en-US" altLang="zh-CN" sz="2400"/>
          </a:p>
          <a:p>
            <a:r>
              <a:rPr lang="en-US" altLang="zh-CN" sz="2400"/>
              <a:t>tar xvfz python-recsys.tar.gz </a:t>
            </a:r>
          </a:p>
          <a:p>
            <a:r>
              <a:rPr lang="en-US" altLang="zh-CN" sz="2400"/>
              <a:t>cd python-recsys </a:t>
            </a:r>
          </a:p>
          <a:p>
            <a:endParaRPr lang="en-US" altLang="zh-CN" sz="2400"/>
          </a:p>
          <a:p>
            <a:r>
              <a:rPr lang="en-US" altLang="zh-CN" sz="2400"/>
              <a:t># </a:t>
            </a:r>
            <a:r>
              <a:rPr lang="zh-CN" altLang="en-US" sz="2400"/>
              <a:t>为了不影响外面环境，在虚拟环境中运行</a:t>
            </a:r>
            <a:endParaRPr lang="en-US" altLang="zh-CN" sz="2400"/>
          </a:p>
          <a:p>
            <a:r>
              <a:rPr lang="en-US" altLang="zh-CN" sz="2400"/>
              <a:t>python setup.py install</a:t>
            </a:r>
            <a:endParaRPr kumimoji="1" lang="en-US" altLang="zh-CN" sz="2400"/>
          </a:p>
        </p:txBody>
      </p:sp>
    </p:spTree>
    <p:extLst>
      <p:ext uri="{BB962C8B-B14F-4D97-AF65-F5344CB8AC3E}">
        <p14:creationId xmlns:p14="http://schemas.microsoft.com/office/powerpoint/2010/main" val="939536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3848" y="836712"/>
            <a:ext cx="2954655" cy="646331"/>
          </a:xfrm>
          <a:prstGeom prst="rect">
            <a:avLst/>
          </a:prstGeom>
          <a:noFill/>
        </p:spPr>
        <p:txBody>
          <a:bodyPr wrap="none" rtlCol="0">
            <a:spAutoFit/>
          </a:bodyPr>
          <a:lstStyle/>
          <a:p>
            <a:r>
              <a:rPr kumimoji="1" lang="zh-CN" altLang="en-US" sz="3600">
                <a:solidFill>
                  <a:srgbClr val="0070C0"/>
                </a:solidFill>
              </a:rPr>
              <a:t>推荐系统应用</a:t>
            </a:r>
          </a:p>
        </p:txBody>
      </p:sp>
      <p:sp>
        <p:nvSpPr>
          <p:cNvPr id="4" name="文本框 3"/>
          <p:cNvSpPr txBox="1"/>
          <p:nvPr/>
        </p:nvSpPr>
        <p:spPr>
          <a:xfrm>
            <a:off x="2063403" y="2138716"/>
            <a:ext cx="5089855" cy="2308324"/>
          </a:xfrm>
          <a:prstGeom prst="rect">
            <a:avLst/>
          </a:prstGeom>
          <a:noFill/>
        </p:spPr>
        <p:txBody>
          <a:bodyPr wrap="none" rtlCol="0">
            <a:spAutoFit/>
          </a:bodyPr>
          <a:lstStyle/>
          <a:p>
            <a:pPr marL="285750" indent="-285750">
              <a:buFont typeface="Arial" charset="0"/>
              <a:buChar char="•"/>
            </a:pPr>
            <a:r>
              <a:rPr kumimoji="1" lang="zh-CN" altLang="en-US"/>
              <a:t>电影推荐数据集</a:t>
            </a:r>
            <a:r>
              <a:rPr lang="en-US" altLang="zh-CN"/>
              <a:t> </a:t>
            </a:r>
            <a:r>
              <a:rPr lang="zh-CN" altLang="en-US"/>
              <a:t> </a:t>
            </a:r>
            <a:r>
              <a:rPr lang="en-US" altLang="zh-CN"/>
              <a:t>MovieLens 6M</a:t>
            </a:r>
            <a:r>
              <a:rPr lang="zh-CN" altLang="en-US"/>
              <a:t>数据集</a:t>
            </a:r>
            <a:endParaRPr lang="en-US" altLang="zh-CN"/>
          </a:p>
          <a:p>
            <a:r>
              <a:rPr lang="en-US" altLang="zh-CN"/>
              <a:t>6000</a:t>
            </a:r>
            <a:r>
              <a:rPr lang="zh-CN" altLang="en-US"/>
              <a:t>名用户对</a:t>
            </a:r>
            <a:r>
              <a:rPr lang="en-US" altLang="zh-CN"/>
              <a:t>4000</a:t>
            </a:r>
            <a:r>
              <a:rPr lang="zh-CN" altLang="en-US"/>
              <a:t>部电影的</a:t>
            </a:r>
            <a:r>
              <a:rPr lang="en-US" altLang="zh-CN"/>
              <a:t>100</a:t>
            </a:r>
            <a:r>
              <a:rPr lang="zh-CN" altLang="en-US"/>
              <a:t>万条评分数据</a:t>
            </a:r>
            <a:endParaRPr lang="en-US" altLang="zh-CN"/>
          </a:p>
          <a:p>
            <a:endParaRPr lang="en-US" altLang="zh-CN"/>
          </a:p>
          <a:p>
            <a:endParaRPr lang="en-US" altLang="zh-CN"/>
          </a:p>
          <a:p>
            <a:pPr marL="285750" indent="-285750">
              <a:buFont typeface="Arial" charset="0"/>
              <a:buChar char="•"/>
            </a:pPr>
            <a:r>
              <a:rPr lang="zh-CN" altLang="en-US"/>
              <a:t>分为三部分：电影信息，用户信息，打分信息</a:t>
            </a:r>
            <a:endParaRPr lang="en-US" altLang="zh-CN"/>
          </a:p>
          <a:p>
            <a:r>
              <a:rPr lang="zh-CN" altLang="en-US"/>
              <a:t>每位用户至少评判</a:t>
            </a:r>
            <a:r>
              <a:rPr lang="en-US" altLang="zh-CN"/>
              <a:t>20</a:t>
            </a:r>
            <a:r>
              <a:rPr lang="zh-CN" altLang="en-US"/>
              <a:t>场电影</a:t>
            </a:r>
            <a:endParaRPr lang="en-US" altLang="zh-CN"/>
          </a:p>
          <a:p>
            <a:endParaRPr lang="en-US" altLang="zh-CN"/>
          </a:p>
          <a:p>
            <a:endParaRPr lang="en-US" altLang="zh-CN"/>
          </a:p>
        </p:txBody>
      </p:sp>
      <p:pic>
        <p:nvPicPr>
          <p:cNvPr id="3" name="图片 2"/>
          <p:cNvPicPr>
            <a:picLocks noChangeAspect="1"/>
          </p:cNvPicPr>
          <p:nvPr/>
        </p:nvPicPr>
        <p:blipFill>
          <a:blip r:embed="rId3"/>
          <a:stretch>
            <a:fillRect/>
          </a:stretch>
        </p:blipFill>
        <p:spPr>
          <a:xfrm>
            <a:off x="1043608" y="4149080"/>
            <a:ext cx="7129447" cy="1652065"/>
          </a:xfrm>
          <a:prstGeom prst="rect">
            <a:avLst/>
          </a:prstGeom>
        </p:spPr>
      </p:pic>
    </p:spTree>
    <p:extLst>
      <p:ext uri="{BB962C8B-B14F-4D97-AF65-F5344CB8AC3E}">
        <p14:creationId xmlns:p14="http://schemas.microsoft.com/office/powerpoint/2010/main" val="339657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9672" y="1772816"/>
            <a:ext cx="5883580" cy="3312368"/>
          </a:xfrm>
          <a:prstGeom prst="rect">
            <a:avLst/>
          </a:prstGeom>
        </p:spPr>
      </p:pic>
      <p:sp>
        <p:nvSpPr>
          <p:cNvPr id="3" name="文本框 2"/>
          <p:cNvSpPr txBox="1"/>
          <p:nvPr/>
        </p:nvSpPr>
        <p:spPr>
          <a:xfrm>
            <a:off x="1619672" y="1196752"/>
            <a:ext cx="2667718" cy="369332"/>
          </a:xfrm>
          <a:prstGeom prst="rect">
            <a:avLst/>
          </a:prstGeom>
          <a:noFill/>
        </p:spPr>
        <p:txBody>
          <a:bodyPr wrap="none" rtlCol="0">
            <a:spAutoFit/>
          </a:bodyPr>
          <a:lstStyle/>
          <a:p>
            <a:r>
              <a:rPr kumimoji="1" lang="en-US" altLang="zh-CN"/>
              <a:t>id</a:t>
            </a:r>
            <a:r>
              <a:rPr kumimoji="1" lang="zh-CN" altLang="en-US"/>
              <a:t>，电影名称，电影类型</a:t>
            </a:r>
          </a:p>
        </p:txBody>
      </p:sp>
    </p:spTree>
    <p:extLst>
      <p:ext uri="{BB962C8B-B14F-4D97-AF65-F5344CB8AC3E}">
        <p14:creationId xmlns:p14="http://schemas.microsoft.com/office/powerpoint/2010/main" val="68570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35696" y="1700808"/>
            <a:ext cx="5494638" cy="3305150"/>
          </a:xfrm>
          <a:prstGeom prst="rect">
            <a:avLst/>
          </a:prstGeom>
        </p:spPr>
      </p:pic>
      <p:sp>
        <p:nvSpPr>
          <p:cNvPr id="4" name="文本框 3"/>
          <p:cNvSpPr txBox="1"/>
          <p:nvPr/>
        </p:nvSpPr>
        <p:spPr>
          <a:xfrm>
            <a:off x="1852863" y="1203158"/>
            <a:ext cx="2511072" cy="369332"/>
          </a:xfrm>
          <a:prstGeom prst="rect">
            <a:avLst/>
          </a:prstGeom>
          <a:noFill/>
        </p:spPr>
        <p:txBody>
          <a:bodyPr wrap="none" rtlCol="0">
            <a:spAutoFit/>
          </a:bodyPr>
          <a:lstStyle/>
          <a:p>
            <a:r>
              <a:rPr kumimoji="1" lang="en-US" altLang="zh-CN"/>
              <a:t>id</a:t>
            </a:r>
            <a:r>
              <a:rPr kumimoji="1" lang="zh-CN" altLang="en-US"/>
              <a:t>，性别，年龄，职业</a:t>
            </a:r>
          </a:p>
        </p:txBody>
      </p:sp>
    </p:spTree>
    <p:extLst>
      <p:ext uri="{BB962C8B-B14F-4D97-AF65-F5344CB8AC3E}">
        <p14:creationId xmlns:p14="http://schemas.microsoft.com/office/powerpoint/2010/main" val="14092258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91680" y="1844824"/>
            <a:ext cx="5016872" cy="3485559"/>
          </a:xfrm>
          <a:prstGeom prst="rect">
            <a:avLst/>
          </a:prstGeom>
        </p:spPr>
      </p:pic>
      <p:sp>
        <p:nvSpPr>
          <p:cNvPr id="3" name="文本框 2"/>
          <p:cNvSpPr txBox="1"/>
          <p:nvPr/>
        </p:nvSpPr>
        <p:spPr>
          <a:xfrm>
            <a:off x="1768642" y="1299411"/>
            <a:ext cx="3304110" cy="369332"/>
          </a:xfrm>
          <a:prstGeom prst="rect">
            <a:avLst/>
          </a:prstGeom>
          <a:noFill/>
        </p:spPr>
        <p:txBody>
          <a:bodyPr wrap="none" rtlCol="0">
            <a:spAutoFit/>
          </a:bodyPr>
          <a:lstStyle/>
          <a:p>
            <a:r>
              <a:rPr kumimoji="1" lang="zh-CN" altLang="en-US"/>
              <a:t>用户</a:t>
            </a:r>
            <a:r>
              <a:rPr kumimoji="1" lang="en-US" altLang="zh-CN"/>
              <a:t>id</a:t>
            </a:r>
            <a:r>
              <a:rPr kumimoji="1" lang="zh-CN" altLang="en-US"/>
              <a:t>，电影</a:t>
            </a:r>
            <a:r>
              <a:rPr kumimoji="1" lang="en-US" altLang="zh-CN"/>
              <a:t>id</a:t>
            </a:r>
            <a:r>
              <a:rPr kumimoji="1" lang="zh-CN" altLang="en-US"/>
              <a:t>，评分，时间戳</a:t>
            </a:r>
          </a:p>
        </p:txBody>
      </p:sp>
    </p:spTree>
    <p:extLst>
      <p:ext uri="{BB962C8B-B14F-4D97-AF65-F5344CB8AC3E}">
        <p14:creationId xmlns:p14="http://schemas.microsoft.com/office/powerpoint/2010/main" val="262054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2642" y="836712"/>
            <a:ext cx="5328318" cy="584775"/>
          </a:xfrm>
          <a:prstGeom prst="rect">
            <a:avLst/>
          </a:prstGeom>
          <a:noFill/>
        </p:spPr>
        <p:txBody>
          <a:bodyPr wrap="none" rtlCol="0">
            <a:spAutoFit/>
          </a:bodyPr>
          <a:lstStyle/>
          <a:p>
            <a:r>
              <a:rPr kumimoji="1" lang="en-US" altLang="zh-CN" sz="3200">
                <a:solidFill>
                  <a:srgbClr val="7030A0"/>
                </a:solidFill>
              </a:rPr>
              <a:t>python-recsys-----</a:t>
            </a:r>
            <a:r>
              <a:rPr kumimoji="1" lang="zh-CN" altLang="en-US" sz="3200">
                <a:solidFill>
                  <a:srgbClr val="7030A0"/>
                </a:solidFill>
              </a:rPr>
              <a:t>矩阵分解</a:t>
            </a:r>
            <a:r>
              <a:rPr kumimoji="1" lang="en-US" altLang="zh-CN" sz="3200">
                <a:solidFill>
                  <a:srgbClr val="7030A0"/>
                </a:solidFill>
              </a:rPr>
              <a:t>API</a:t>
            </a:r>
            <a:endParaRPr kumimoji="1" lang="zh-CN" altLang="en-US" sz="3200">
              <a:solidFill>
                <a:srgbClr val="7030A0"/>
              </a:solidFill>
            </a:endParaRPr>
          </a:p>
        </p:txBody>
      </p:sp>
      <p:sp>
        <p:nvSpPr>
          <p:cNvPr id="3" name="文本框 2"/>
          <p:cNvSpPr txBox="1"/>
          <p:nvPr/>
        </p:nvSpPr>
        <p:spPr>
          <a:xfrm>
            <a:off x="2528860" y="2924944"/>
            <a:ext cx="4395883" cy="461665"/>
          </a:xfrm>
          <a:prstGeom prst="rect">
            <a:avLst/>
          </a:prstGeom>
          <a:noFill/>
        </p:spPr>
        <p:txBody>
          <a:bodyPr wrap="none" rtlCol="0">
            <a:spAutoFit/>
          </a:bodyPr>
          <a:lstStyle/>
          <a:p>
            <a:pPr marL="285750" indent="-285750">
              <a:buFont typeface="Arial" charset="0"/>
              <a:buChar char="•"/>
            </a:pPr>
            <a:r>
              <a:rPr lang="en-US" altLang="zh-CN" sz="2400"/>
              <a:t>recsys.algorithm.factorize.</a:t>
            </a:r>
            <a:r>
              <a:rPr lang="en-US" altLang="zh-CN" sz="2400">
                <a:solidFill>
                  <a:srgbClr val="FF0000"/>
                </a:solidFill>
              </a:rPr>
              <a:t>SVD</a:t>
            </a:r>
            <a:endParaRPr kumimoji="1" lang="zh-CN" altLang="en-US" sz="2400">
              <a:solidFill>
                <a:srgbClr val="FF0000"/>
              </a:solidFill>
            </a:endParaRPr>
          </a:p>
        </p:txBody>
      </p:sp>
    </p:spTree>
    <p:extLst>
      <p:ext uri="{BB962C8B-B14F-4D97-AF65-F5344CB8AC3E}">
        <p14:creationId xmlns:p14="http://schemas.microsoft.com/office/powerpoint/2010/main" val="20055975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5936" y="764704"/>
            <a:ext cx="1490536" cy="523220"/>
          </a:xfrm>
          <a:prstGeom prst="rect">
            <a:avLst/>
          </a:prstGeom>
          <a:noFill/>
        </p:spPr>
        <p:txBody>
          <a:bodyPr wrap="none" rtlCol="0">
            <a:spAutoFit/>
          </a:bodyPr>
          <a:lstStyle/>
          <a:p>
            <a:r>
              <a:rPr kumimoji="1" lang="en-US" altLang="zh-CN" sz="2800">
                <a:solidFill>
                  <a:schemeClr val="accent6">
                    <a:lumMod val="75000"/>
                  </a:schemeClr>
                </a:solidFill>
              </a:rPr>
              <a:t>SVD</a:t>
            </a:r>
            <a:r>
              <a:rPr kumimoji="1" lang="zh-CN" altLang="en-US" sz="2800">
                <a:solidFill>
                  <a:schemeClr val="accent6">
                    <a:lumMod val="75000"/>
                  </a:schemeClr>
                </a:solidFill>
              </a:rPr>
              <a:t>分析</a:t>
            </a:r>
          </a:p>
        </p:txBody>
      </p:sp>
      <p:sp>
        <p:nvSpPr>
          <p:cNvPr id="3" name="文本框 2"/>
          <p:cNvSpPr txBox="1"/>
          <p:nvPr/>
        </p:nvSpPr>
        <p:spPr>
          <a:xfrm>
            <a:off x="1044219" y="1484784"/>
            <a:ext cx="7844070" cy="5139869"/>
          </a:xfrm>
          <a:prstGeom prst="rect">
            <a:avLst/>
          </a:prstGeom>
          <a:noFill/>
        </p:spPr>
        <p:txBody>
          <a:bodyPr wrap="none" rtlCol="0">
            <a:spAutoFit/>
          </a:bodyPr>
          <a:lstStyle/>
          <a:p>
            <a:pPr marL="285750" indent="-285750">
              <a:buFont typeface="Arial" charset="0"/>
              <a:buChar char="•"/>
            </a:pPr>
            <a:r>
              <a:rPr lang="en-US" altLang="zh-CN" sz="2400"/>
              <a:t>recsys.algorithm.factorize.</a:t>
            </a:r>
            <a:r>
              <a:rPr lang="en-US" altLang="zh-CN" sz="2400">
                <a:solidFill>
                  <a:srgbClr val="FF0000"/>
                </a:solidFill>
              </a:rPr>
              <a:t>SVD()</a:t>
            </a:r>
          </a:p>
          <a:p>
            <a:pPr marL="742950" lvl="1" indent="-285750">
              <a:buFont typeface="Arial" charset="0"/>
              <a:buChar char="•"/>
            </a:pPr>
            <a:r>
              <a:rPr kumimoji="1" lang="zh-CN" altLang="en-US" sz="2400"/>
              <a:t>矩阵分解法推荐</a:t>
            </a:r>
            <a:endParaRPr kumimoji="1" lang="en-US" altLang="zh-CN" sz="2400"/>
          </a:p>
          <a:p>
            <a:pPr marL="742950" lvl="1" indent="-285750">
              <a:buFont typeface="Arial" charset="0"/>
              <a:buChar char="•"/>
            </a:pPr>
            <a:r>
              <a:rPr kumimoji="1" lang="en-US" altLang="zh-CN" sz="2000">
                <a:solidFill>
                  <a:srgbClr val="FF0000"/>
                </a:solidFill>
              </a:rPr>
              <a:t>method:</a:t>
            </a:r>
          </a:p>
          <a:p>
            <a:pPr marL="742950" lvl="1" indent="-285750">
              <a:buFont typeface="Arial" charset="0"/>
              <a:buChar char="•"/>
            </a:pPr>
            <a:r>
              <a:rPr lang="en-US" altLang="zh-CN" sz="2000"/>
              <a:t>load_data(</a:t>
            </a:r>
            <a:r>
              <a:rPr lang="en-US" altLang="zh-CN" sz="2000">
                <a:solidFill>
                  <a:srgbClr val="FF0000"/>
                </a:solidFill>
              </a:rPr>
              <a:t>filename=,sep=, format=</a:t>
            </a:r>
            <a:r>
              <a:rPr lang="en-US" altLang="zh-CN" sz="2000"/>
              <a:t>)</a:t>
            </a:r>
            <a:r>
              <a:rPr lang="zh-CN" altLang="en-US" sz="2000"/>
              <a:t>：加载文件数据</a:t>
            </a:r>
            <a:endParaRPr lang="en-US" altLang="zh-CN" sz="2000"/>
          </a:p>
          <a:p>
            <a:pPr lvl="1"/>
            <a:r>
              <a:rPr lang="en-US" altLang="zh-CN" sz="2000"/>
              <a:t>1</a:t>
            </a:r>
            <a:r>
              <a:rPr lang="zh-CN" altLang="en-US" sz="2000"/>
              <a:t>、</a:t>
            </a:r>
            <a:r>
              <a:rPr lang="en-US" altLang="zh-CN" sz="2000"/>
              <a:t>filename</a:t>
            </a:r>
            <a:r>
              <a:rPr lang="zh-CN" altLang="en-US" sz="2000"/>
              <a:t>文件名</a:t>
            </a:r>
            <a:endParaRPr lang="en-US" altLang="zh-CN" sz="2000"/>
          </a:p>
          <a:p>
            <a:pPr lvl="1"/>
            <a:r>
              <a:rPr lang="en-US" altLang="zh-CN" sz="2000"/>
              <a:t>2</a:t>
            </a:r>
            <a:r>
              <a:rPr lang="zh-CN" altLang="en-US" sz="2000"/>
              <a:t>、</a:t>
            </a:r>
            <a:r>
              <a:rPr lang="en-US" altLang="zh-CN" sz="2000"/>
              <a:t>sep</a:t>
            </a:r>
            <a:r>
              <a:rPr lang="zh-CN" altLang="en-US" sz="2000"/>
              <a:t>分割的字符，</a:t>
            </a:r>
            <a:endParaRPr lang="en-US" altLang="zh-CN" sz="2000"/>
          </a:p>
          <a:p>
            <a:pPr lvl="1"/>
            <a:r>
              <a:rPr lang="en-US" altLang="zh-CN" sz="2000"/>
              <a:t>3</a:t>
            </a:r>
            <a:r>
              <a:rPr lang="zh-CN" altLang="en-US" sz="2000"/>
              <a:t>、</a:t>
            </a:r>
            <a:r>
              <a:rPr lang="en-US" altLang="zh-CN" sz="2000"/>
              <a:t>format</a:t>
            </a:r>
            <a:r>
              <a:rPr lang="zh-CN" altLang="en-US" sz="2000"/>
              <a:t>为字典</a:t>
            </a:r>
            <a:r>
              <a:rPr lang="zh-CN" altLang="en-US" sz="2000" i="1"/>
              <a:t>，</a:t>
            </a:r>
            <a:r>
              <a:rPr lang="zh-CN" altLang="en-US" sz="2000" i="1">
                <a:solidFill>
                  <a:srgbClr val="FF0000"/>
                </a:solidFill>
              </a:rPr>
              <a:t>矩阵的</a:t>
            </a:r>
            <a:r>
              <a:rPr lang="en-US" altLang="zh-CN" sz="2000" i="1">
                <a:solidFill>
                  <a:srgbClr val="FF0000"/>
                </a:solidFill>
              </a:rPr>
              <a:t>value, row, col</a:t>
            </a:r>
            <a:r>
              <a:rPr lang="zh-CN" altLang="en-US" sz="2000" i="1"/>
              <a:t>指定为文件中的第几列，</a:t>
            </a:r>
            <a:endParaRPr lang="en-US" altLang="zh-CN" sz="2000" i="1"/>
          </a:p>
          <a:p>
            <a:pPr lvl="1"/>
            <a:r>
              <a:rPr lang="zh-CN" altLang="en-US" sz="2000" i="1"/>
              <a:t>还有</a:t>
            </a:r>
            <a:r>
              <a:rPr lang="en-US" altLang="zh-CN" sz="2000" i="1"/>
              <a:t>ids</a:t>
            </a:r>
            <a:r>
              <a:rPr lang="zh-CN" altLang="en-US" sz="2000" i="1"/>
              <a:t>指定数据类型</a:t>
            </a:r>
            <a:endParaRPr lang="en-US" altLang="zh-CN" sz="2000"/>
          </a:p>
          <a:p>
            <a:pPr marL="742950" lvl="1" indent="-285750">
              <a:buFont typeface="Arial" charset="0"/>
              <a:buChar char="•"/>
            </a:pPr>
            <a:r>
              <a:rPr lang="en-US" altLang="zh-CN" sz="2000"/>
              <a:t>set_data(train)</a:t>
            </a:r>
            <a:r>
              <a:rPr lang="zh-CN" altLang="en-US" sz="2000"/>
              <a:t>：</a:t>
            </a:r>
            <a:r>
              <a:rPr lang="zh-CN" altLang="en-US" sz="2000">
                <a:solidFill>
                  <a:srgbClr val="FF0000"/>
                </a:solidFill>
              </a:rPr>
              <a:t>直接输入获取的数据</a:t>
            </a:r>
            <a:r>
              <a:rPr lang="en-US" altLang="zh-CN" sz="2000">
                <a:solidFill>
                  <a:srgbClr val="FF0000"/>
                </a:solidFill>
              </a:rPr>
              <a:t>,SVD</a:t>
            </a:r>
            <a:r>
              <a:rPr lang="zh-CN" altLang="en-US" sz="2000">
                <a:solidFill>
                  <a:srgbClr val="FF0000"/>
                </a:solidFill>
              </a:rPr>
              <a:t>没有加载文件时候</a:t>
            </a:r>
            <a:endParaRPr lang="en-US" altLang="zh-CN" sz="2000">
              <a:solidFill>
                <a:srgbClr val="FF0000"/>
              </a:solidFill>
            </a:endParaRPr>
          </a:p>
          <a:p>
            <a:pPr marL="742950" lvl="1" indent="-285750">
              <a:buFont typeface="Arial" charset="0"/>
              <a:buChar char="•"/>
            </a:pPr>
            <a:endParaRPr lang="en-US" altLang="zh-CN" sz="2000"/>
          </a:p>
          <a:p>
            <a:pPr marL="742950" lvl="1" indent="-285750">
              <a:buFont typeface="Arial" charset="0"/>
              <a:buChar char="•"/>
            </a:pPr>
            <a:r>
              <a:rPr lang="en-US" altLang="zh-CN" sz="2000"/>
              <a:t>compute(</a:t>
            </a:r>
            <a:r>
              <a:rPr lang="en-US" altLang="zh-CN" sz="2000">
                <a:solidFill>
                  <a:srgbClr val="FF0000"/>
                </a:solidFill>
              </a:rPr>
              <a:t>k=</a:t>
            </a:r>
            <a:r>
              <a:rPr lang="en-US" altLang="zh-CN" sz="2000"/>
              <a:t>,</a:t>
            </a:r>
            <a:r>
              <a:rPr lang="en-US" altLang="zh-CN" sz="2000" i="1"/>
              <a:t> min_values = 10,</a:t>
            </a:r>
            <a:r>
              <a:rPr lang="en-US" altLang="zh-CN" sz="2000"/>
              <a:t> post_normalize=</a:t>
            </a:r>
            <a:r>
              <a:rPr lang="en-US" altLang="zh-CN" sz="2000" b="1"/>
              <a:t>None,savefile=</a:t>
            </a:r>
            <a:r>
              <a:rPr lang="en-US" altLang="zh-CN" sz="2000"/>
              <a:t>)</a:t>
            </a:r>
            <a:r>
              <a:rPr lang="zh-CN" altLang="en-US" sz="2000"/>
              <a:t>：</a:t>
            </a:r>
            <a:endParaRPr lang="en-US" altLang="zh-CN" sz="2000"/>
          </a:p>
          <a:p>
            <a:pPr lvl="1"/>
            <a:r>
              <a:rPr lang="zh-CN" altLang="en-US" sz="2000"/>
              <a:t>计算评分矩阵</a:t>
            </a:r>
            <a:endParaRPr lang="en-US" altLang="zh-CN" sz="2000"/>
          </a:p>
          <a:p>
            <a:pPr lvl="1"/>
            <a:r>
              <a:rPr lang="en-US" altLang="zh-CN" sz="2000"/>
              <a:t>1</a:t>
            </a:r>
            <a:r>
              <a:rPr lang="zh-CN" altLang="en-US" sz="2000"/>
              <a:t>、</a:t>
            </a:r>
            <a:r>
              <a:rPr lang="en-US" altLang="zh-CN" sz="2000"/>
              <a:t>K</a:t>
            </a:r>
            <a:r>
              <a:rPr lang="zh-CN" altLang="en-US" sz="2000"/>
              <a:t>为隐因子数量，默认</a:t>
            </a:r>
            <a:r>
              <a:rPr lang="en-US" altLang="zh-CN" sz="2000"/>
              <a:t>100</a:t>
            </a:r>
          </a:p>
          <a:p>
            <a:pPr lvl="1"/>
            <a:r>
              <a:rPr lang="en-US" altLang="zh-CN" sz="2000"/>
              <a:t>2</a:t>
            </a:r>
            <a:r>
              <a:rPr lang="zh-CN" altLang="en-US" sz="2000"/>
              <a:t>、</a:t>
            </a:r>
            <a:r>
              <a:rPr lang="en-US" altLang="zh-CN" sz="2000"/>
              <a:t>min_values</a:t>
            </a:r>
            <a:r>
              <a:rPr lang="zh-CN" altLang="en-US" sz="2000"/>
              <a:t>为某物品评分用户数量少于</a:t>
            </a:r>
            <a:r>
              <a:rPr lang="en-US" altLang="zh-CN" sz="2000"/>
              <a:t>10</a:t>
            </a:r>
            <a:r>
              <a:rPr lang="zh-CN" altLang="en-US" sz="2000"/>
              <a:t>个的直接删除</a:t>
            </a:r>
            <a:endParaRPr lang="en-US" altLang="zh-CN" sz="2000"/>
          </a:p>
          <a:p>
            <a:pPr lvl="1"/>
            <a:r>
              <a:rPr lang="en-US" altLang="zh-CN" sz="2000"/>
              <a:t>3</a:t>
            </a:r>
            <a:r>
              <a:rPr lang="zh-CN" altLang="en-US" sz="2000"/>
              <a:t>、</a:t>
            </a:r>
            <a:r>
              <a:rPr lang="en-US" altLang="zh-CN" sz="2000"/>
              <a:t>post_normalize:</a:t>
            </a:r>
            <a:r>
              <a:rPr lang="zh-CN" altLang="en-US" sz="2000"/>
              <a:t>数据前进行归一化</a:t>
            </a:r>
            <a:endParaRPr lang="en-US" altLang="zh-CN" sz="2000"/>
          </a:p>
          <a:p>
            <a:pPr lvl="1"/>
            <a:r>
              <a:rPr lang="en-US" altLang="zh-CN" sz="2000"/>
              <a:t>4</a:t>
            </a:r>
            <a:r>
              <a:rPr lang="zh-CN" altLang="en-US" sz="2000"/>
              <a:t>、</a:t>
            </a:r>
            <a:r>
              <a:rPr lang="en-US" altLang="zh-CN" sz="2000"/>
              <a:t>savefile:</a:t>
            </a:r>
            <a:r>
              <a:rPr lang="zh-CN" altLang="en-US" sz="2000"/>
              <a:t>文件的名字</a:t>
            </a:r>
            <a:r>
              <a:rPr lang="en-US" altLang="zh-CN" sz="2000">
                <a:solidFill>
                  <a:srgbClr val="FF0000"/>
                </a:solidFill>
              </a:rPr>
              <a:t>movielens</a:t>
            </a:r>
            <a:r>
              <a:rPr lang="en-US" altLang="zh-CN" sz="2000"/>
              <a:t>, </a:t>
            </a:r>
            <a:r>
              <a:rPr lang="zh-CN" altLang="en-US" sz="2000"/>
              <a:t>例如</a:t>
            </a:r>
            <a:r>
              <a:rPr lang="en-US" altLang="zh-CN" sz="2000"/>
              <a:t>movielens.zip</a:t>
            </a:r>
            <a:endParaRPr lang="zh-CN" altLang="en-US" sz="2000"/>
          </a:p>
        </p:txBody>
      </p:sp>
    </p:spTree>
    <p:extLst>
      <p:ext uri="{BB962C8B-B14F-4D97-AF65-F5344CB8AC3E}">
        <p14:creationId xmlns:p14="http://schemas.microsoft.com/office/powerpoint/2010/main" val="11745146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268760"/>
            <a:ext cx="8784976" cy="4708981"/>
          </a:xfrm>
          <a:prstGeom prst="rect">
            <a:avLst/>
          </a:prstGeom>
        </p:spPr>
        <p:txBody>
          <a:bodyPr wrap="square">
            <a:spAutoFit/>
          </a:bodyPr>
          <a:lstStyle/>
          <a:p>
            <a:pPr marL="742950" lvl="1" indent="-285750">
              <a:buFont typeface="Arial" charset="0"/>
              <a:buChar char="•"/>
            </a:pPr>
            <a:r>
              <a:rPr lang="en-US" altLang="zh-CN" sz="2000"/>
              <a:t>similarity(item1,item2)</a:t>
            </a:r>
            <a:r>
              <a:rPr lang="zh-CN" altLang="en-US" sz="2000"/>
              <a:t>：计算两个物品相似度</a:t>
            </a:r>
            <a:endParaRPr lang="en-US" altLang="zh-CN" sz="2000"/>
          </a:p>
          <a:p>
            <a:pPr marL="742950" lvl="1" indent="-285750">
              <a:buFont typeface="Arial" charset="0"/>
              <a:buChar char="•"/>
            </a:pPr>
            <a:endParaRPr lang="en-US" altLang="zh-CN" sz="2000"/>
          </a:p>
          <a:p>
            <a:pPr marL="742950" lvl="1" indent="-285750">
              <a:buFont typeface="Arial" charset="0"/>
              <a:buChar char="•"/>
            </a:pPr>
            <a:r>
              <a:rPr lang="en-US" altLang="zh-CN" sz="2000"/>
              <a:t>similar(item)</a:t>
            </a:r>
            <a:r>
              <a:rPr lang="zh-CN" altLang="en-US" sz="2000"/>
              <a:t>：获得默认</a:t>
            </a:r>
            <a:r>
              <a:rPr lang="en-US" altLang="zh-CN" sz="2000"/>
              <a:t>10</a:t>
            </a:r>
            <a:r>
              <a:rPr lang="zh-CN" altLang="en-US" sz="2000"/>
              <a:t>个相近的物品</a:t>
            </a:r>
            <a:endParaRPr lang="en-US" altLang="zh-CN" sz="2000"/>
          </a:p>
          <a:p>
            <a:pPr marL="742950" lvl="1" indent="-285750">
              <a:buFont typeface="Arial" charset="0"/>
              <a:buChar char="•"/>
            </a:pPr>
            <a:endParaRPr lang="en-US" altLang="zh-CN" sz="2000"/>
          </a:p>
          <a:p>
            <a:pPr marL="742950" lvl="1" indent="-285750">
              <a:buFont typeface="Arial" charset="0"/>
              <a:buChar char="•"/>
            </a:pPr>
            <a:r>
              <a:rPr lang="en-US" altLang="zh-CN" sz="2000">
                <a:solidFill>
                  <a:srgbClr val="FF0000"/>
                </a:solidFill>
              </a:rPr>
              <a:t>recommend(userid,is_row=False)</a:t>
            </a:r>
            <a:r>
              <a:rPr lang="zh-CN" altLang="en-US" sz="2000">
                <a:solidFill>
                  <a:srgbClr val="FF0000"/>
                </a:solidFill>
              </a:rPr>
              <a:t>：推荐给某用户</a:t>
            </a:r>
            <a:endParaRPr lang="en-US" altLang="zh-CN" sz="2000">
              <a:solidFill>
                <a:srgbClr val="FF0000"/>
              </a:solidFill>
            </a:endParaRPr>
          </a:p>
          <a:p>
            <a:pPr lvl="1"/>
            <a:r>
              <a:rPr lang="zh-CN" altLang="en-US" sz="2000">
                <a:solidFill>
                  <a:srgbClr val="FF0000"/>
                </a:solidFill>
              </a:rPr>
              <a:t>的指定数量的物品或者为某物品没有打过分的用户</a:t>
            </a:r>
            <a:endParaRPr lang="en-US" altLang="zh-CN" sz="2000">
              <a:solidFill>
                <a:srgbClr val="FF0000"/>
              </a:solidFill>
            </a:endParaRPr>
          </a:p>
          <a:p>
            <a:pPr lvl="1"/>
            <a:r>
              <a:rPr lang="zh-CN" altLang="en-US" sz="2000">
                <a:solidFill>
                  <a:srgbClr val="FF0000"/>
                </a:solidFill>
              </a:rPr>
              <a:t>打分前</a:t>
            </a:r>
            <a:r>
              <a:rPr lang="en-US" altLang="zh-CN" sz="2000">
                <a:solidFill>
                  <a:srgbClr val="FF0000"/>
                </a:solidFill>
              </a:rPr>
              <a:t>10</a:t>
            </a:r>
            <a:r>
              <a:rPr lang="zh-CN" altLang="en-US" sz="2000">
                <a:solidFill>
                  <a:srgbClr val="FF0000"/>
                </a:solidFill>
              </a:rPr>
              <a:t>名，</a:t>
            </a:r>
            <a:r>
              <a:rPr lang="en-US" altLang="zh-CN" sz="2000">
                <a:solidFill>
                  <a:srgbClr val="FF0000"/>
                </a:solidFill>
              </a:rPr>
              <a:t>is_row</a:t>
            </a:r>
            <a:r>
              <a:rPr lang="zh-CN" altLang="en-US" sz="2000">
                <a:solidFill>
                  <a:srgbClr val="FF0000"/>
                </a:solidFill>
              </a:rPr>
              <a:t>为</a:t>
            </a:r>
            <a:r>
              <a:rPr lang="en-US" altLang="zh-CN" sz="2000">
                <a:solidFill>
                  <a:srgbClr val="FF0000"/>
                </a:solidFill>
              </a:rPr>
              <a:t>True</a:t>
            </a:r>
            <a:r>
              <a:rPr lang="zh-CN" altLang="en-US" sz="2000">
                <a:solidFill>
                  <a:srgbClr val="FF0000"/>
                </a:solidFill>
              </a:rPr>
              <a:t>则</a:t>
            </a:r>
            <a:r>
              <a:rPr lang="en-US" altLang="zh-CN" sz="2000">
                <a:solidFill>
                  <a:srgbClr val="FF0000"/>
                </a:solidFill>
              </a:rPr>
              <a:t>id</a:t>
            </a:r>
            <a:r>
              <a:rPr lang="zh-CN" altLang="en-US" sz="2000">
                <a:solidFill>
                  <a:srgbClr val="FF0000"/>
                </a:solidFill>
              </a:rPr>
              <a:t>为数据格式中的</a:t>
            </a:r>
            <a:r>
              <a:rPr lang="en-US" altLang="zh-CN" sz="2000">
                <a:solidFill>
                  <a:srgbClr val="FF0000"/>
                </a:solidFill>
              </a:rPr>
              <a:t>row</a:t>
            </a:r>
            <a:r>
              <a:rPr lang="zh-CN" altLang="en-US" sz="2000">
                <a:solidFill>
                  <a:srgbClr val="FF0000"/>
                </a:solidFill>
              </a:rPr>
              <a:t>的</a:t>
            </a:r>
            <a:r>
              <a:rPr lang="en-US" altLang="zh-CN" sz="2000">
                <a:solidFill>
                  <a:srgbClr val="FF0000"/>
                </a:solidFill>
              </a:rPr>
              <a:t>id</a:t>
            </a:r>
            <a:r>
              <a:rPr lang="zh-CN" altLang="en-US" sz="2000">
                <a:solidFill>
                  <a:srgbClr val="FF0000"/>
                </a:solidFill>
              </a:rPr>
              <a:t>，</a:t>
            </a:r>
            <a:endParaRPr lang="en-US" altLang="zh-CN" sz="2000">
              <a:solidFill>
                <a:srgbClr val="FF0000"/>
              </a:solidFill>
            </a:endParaRPr>
          </a:p>
          <a:p>
            <a:pPr lvl="1"/>
            <a:endParaRPr lang="en-US" altLang="zh-CN" sz="2000"/>
          </a:p>
          <a:p>
            <a:pPr marL="742950" lvl="1" indent="-285750">
              <a:buFont typeface="Arial" charset="0"/>
              <a:buChar char="•"/>
            </a:pPr>
            <a:r>
              <a:rPr kumimoji="1" lang="en-US" altLang="zh-CN" sz="2000">
                <a:solidFill>
                  <a:srgbClr val="FF0000"/>
                </a:solidFill>
              </a:rPr>
              <a:t>predict(itemid,userid)</a:t>
            </a:r>
            <a:r>
              <a:rPr kumimoji="1" lang="zh-CN" altLang="en-US" sz="2000">
                <a:solidFill>
                  <a:srgbClr val="FF0000"/>
                </a:solidFill>
              </a:rPr>
              <a:t>：</a:t>
            </a:r>
            <a:endParaRPr kumimoji="1" lang="en-US" altLang="zh-CN" sz="2000">
              <a:solidFill>
                <a:srgbClr val="FF0000"/>
              </a:solidFill>
            </a:endParaRPr>
          </a:p>
          <a:p>
            <a:pPr lvl="1"/>
            <a:r>
              <a:rPr kumimoji="1" lang="zh-CN" altLang="en-US" sz="2000">
                <a:solidFill>
                  <a:srgbClr val="FF0000"/>
                </a:solidFill>
              </a:rPr>
              <a:t>返回预测某用户对物品的评分</a:t>
            </a:r>
            <a:endParaRPr kumimoji="1" lang="en-US" altLang="zh-CN" sz="2000">
              <a:solidFill>
                <a:srgbClr val="FF0000"/>
              </a:solidFill>
            </a:endParaRPr>
          </a:p>
          <a:p>
            <a:pPr lvl="1"/>
            <a:endParaRPr kumimoji="1" lang="en-US" altLang="zh-CN" sz="2000"/>
          </a:p>
          <a:p>
            <a:pPr marL="800100" lvl="1" indent="-342900">
              <a:buFont typeface="Arial" charset="0"/>
              <a:buChar char="•"/>
            </a:pPr>
            <a:r>
              <a:rPr lang="en-US" altLang="zh-CN" sz="2000"/>
              <a:t>get_matrix().value(ITEMID, USERID)</a:t>
            </a:r>
            <a:r>
              <a:rPr lang="zh-CN" altLang="en-US" sz="2000"/>
              <a:t>获取评分矩阵中的值</a:t>
            </a:r>
            <a:endParaRPr lang="en-US" altLang="zh-CN" sz="2000"/>
          </a:p>
          <a:p>
            <a:pPr marL="800100" lvl="1" indent="-342900">
              <a:buFont typeface="Arial" charset="0"/>
              <a:buChar char="•"/>
            </a:pPr>
            <a:endParaRPr kumimoji="1" lang="en-US" altLang="zh-CN" sz="2000"/>
          </a:p>
          <a:p>
            <a:pPr marL="800100" lvl="1" indent="-342900">
              <a:buFont typeface="Arial" charset="0"/>
              <a:buChar char="•"/>
            </a:pPr>
            <a:r>
              <a:rPr kumimoji="1" lang="en-US" altLang="zh-CN" sz="2000"/>
              <a:t>load_model(filename):</a:t>
            </a:r>
            <a:r>
              <a:rPr kumimoji="1" lang="zh-CN" altLang="en-US" sz="2000"/>
              <a:t>加载本地模型</a:t>
            </a:r>
            <a:r>
              <a:rPr kumimoji="1" lang="en-US" altLang="zh-CN" sz="2000"/>
              <a:t>,</a:t>
            </a:r>
            <a:r>
              <a:rPr kumimoji="1" lang="zh-CN" altLang="en-US" sz="2000"/>
              <a:t>模型加载无需训练</a:t>
            </a:r>
            <a:endParaRPr kumimoji="1" lang="en-US" altLang="zh-CN" sz="2000"/>
          </a:p>
          <a:p>
            <a:pPr marL="800100" lvl="1" indent="-342900">
              <a:buFont typeface="Arial" charset="0"/>
              <a:buChar char="•"/>
            </a:pPr>
            <a:r>
              <a:rPr kumimoji="1" lang="en-US" altLang="zh-CN" sz="2000"/>
              <a:t>save_model(filename)</a:t>
            </a:r>
            <a:r>
              <a:rPr kumimoji="1" lang="zh-CN" altLang="en-US" sz="2000"/>
              <a:t>：保存模型到本地，</a:t>
            </a:r>
            <a:r>
              <a:rPr kumimoji="1" lang="en-US" altLang="zh-CN" sz="2000"/>
              <a:t>zip</a:t>
            </a:r>
            <a:r>
              <a:rPr kumimoji="1" lang="zh-CN" altLang="en-US" sz="2000"/>
              <a:t>格式</a:t>
            </a:r>
            <a:endParaRPr kumimoji="1" lang="en-US" altLang="zh-CN" sz="2000"/>
          </a:p>
        </p:txBody>
      </p:sp>
    </p:spTree>
    <p:extLst>
      <p:ext uri="{BB962C8B-B14F-4D97-AF65-F5344CB8AC3E}">
        <p14:creationId xmlns:p14="http://schemas.microsoft.com/office/powerpoint/2010/main" val="3982242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5896" y="692696"/>
            <a:ext cx="1826141" cy="584775"/>
          </a:xfrm>
          <a:prstGeom prst="rect">
            <a:avLst/>
          </a:prstGeom>
          <a:noFill/>
        </p:spPr>
        <p:txBody>
          <a:bodyPr wrap="none" rtlCol="0">
            <a:spAutoFit/>
          </a:bodyPr>
          <a:lstStyle/>
          <a:p>
            <a:r>
              <a:rPr kumimoji="1" lang="zh-CN" altLang="en-US" sz="3200">
                <a:solidFill>
                  <a:srgbClr val="7030A0"/>
                </a:solidFill>
              </a:rPr>
              <a:t>案例分析</a:t>
            </a:r>
          </a:p>
        </p:txBody>
      </p:sp>
      <p:sp>
        <p:nvSpPr>
          <p:cNvPr id="3" name="文本框 2"/>
          <p:cNvSpPr txBox="1"/>
          <p:nvPr/>
        </p:nvSpPr>
        <p:spPr>
          <a:xfrm>
            <a:off x="2843808" y="2204864"/>
            <a:ext cx="4103944" cy="2677656"/>
          </a:xfrm>
          <a:prstGeom prst="rect">
            <a:avLst/>
          </a:prstGeom>
          <a:noFill/>
        </p:spPr>
        <p:txBody>
          <a:bodyPr wrap="none" rtlCol="0">
            <a:spAutoFit/>
          </a:bodyPr>
          <a:lstStyle/>
          <a:p>
            <a:r>
              <a:rPr kumimoji="1" lang="en-US" altLang="zh-CN" sz="2400"/>
              <a:t>1</a:t>
            </a:r>
            <a:r>
              <a:rPr kumimoji="1" lang="zh-CN" altLang="en-US" sz="2400"/>
              <a:t>、加载数据</a:t>
            </a:r>
            <a:endParaRPr kumimoji="1" lang="en-US" altLang="zh-CN" sz="2400"/>
          </a:p>
          <a:p>
            <a:endParaRPr kumimoji="1" lang="en-US" altLang="zh-CN" sz="2400"/>
          </a:p>
          <a:p>
            <a:r>
              <a:rPr kumimoji="1" lang="en-US" altLang="zh-CN" sz="2400"/>
              <a:t>2</a:t>
            </a:r>
            <a:r>
              <a:rPr kumimoji="1" lang="zh-CN" altLang="en-US" sz="2400"/>
              <a:t>、计算评分矩阵</a:t>
            </a:r>
            <a:r>
              <a:rPr kumimoji="1" lang="en-US" altLang="zh-CN" sz="2400"/>
              <a:t>(compute)</a:t>
            </a:r>
          </a:p>
          <a:p>
            <a:endParaRPr kumimoji="1" lang="en-US" altLang="zh-CN" sz="2400"/>
          </a:p>
          <a:p>
            <a:r>
              <a:rPr kumimoji="1" lang="en-US" altLang="zh-CN" sz="2400"/>
              <a:t>3</a:t>
            </a:r>
            <a:r>
              <a:rPr kumimoji="1" lang="zh-CN" altLang="en-US" sz="2400"/>
              <a:t>、推荐指定用户物品</a:t>
            </a:r>
            <a:endParaRPr kumimoji="1" lang="en-US" altLang="zh-CN" sz="2400"/>
          </a:p>
          <a:p>
            <a:endParaRPr kumimoji="1" lang="en-US" altLang="zh-CN" sz="2400"/>
          </a:p>
          <a:p>
            <a:r>
              <a:rPr kumimoji="1" lang="en-US" altLang="zh-CN" sz="2400"/>
              <a:t>4</a:t>
            </a:r>
            <a:r>
              <a:rPr kumimoji="1" lang="zh-CN" altLang="en-US" sz="2400"/>
              <a:t>、推荐评估（</a:t>
            </a:r>
            <a:r>
              <a:rPr kumimoji="1" lang="en-US" altLang="zh-CN" sz="2400"/>
              <a:t>Data</a:t>
            </a:r>
            <a:r>
              <a:rPr kumimoji="1" lang="zh-CN" altLang="en-US" sz="2400"/>
              <a:t>、</a:t>
            </a:r>
            <a:r>
              <a:rPr kumimoji="1" lang="en-US" altLang="zh-CN" sz="2400"/>
              <a:t>RMSE</a:t>
            </a:r>
            <a:r>
              <a:rPr kumimoji="1" lang="zh-CN" altLang="en-US" sz="2400"/>
              <a:t>）</a:t>
            </a:r>
            <a:endParaRPr kumimoji="1" lang="en-US" altLang="zh-CN" sz="2400"/>
          </a:p>
        </p:txBody>
      </p:sp>
    </p:spTree>
    <p:extLst>
      <p:ext uri="{BB962C8B-B14F-4D97-AF65-F5344CB8AC3E}">
        <p14:creationId xmlns:p14="http://schemas.microsoft.com/office/powerpoint/2010/main" val="13951357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2642" y="836712"/>
            <a:ext cx="4780091" cy="584775"/>
          </a:xfrm>
          <a:prstGeom prst="rect">
            <a:avLst/>
          </a:prstGeom>
          <a:noFill/>
        </p:spPr>
        <p:txBody>
          <a:bodyPr wrap="none" rtlCol="0">
            <a:spAutoFit/>
          </a:bodyPr>
          <a:lstStyle/>
          <a:p>
            <a:r>
              <a:rPr kumimoji="1" lang="en-US" altLang="zh-CN" sz="3200">
                <a:solidFill>
                  <a:srgbClr val="7030A0"/>
                </a:solidFill>
              </a:rPr>
              <a:t>python-recsys-----</a:t>
            </a:r>
            <a:r>
              <a:rPr kumimoji="1" lang="zh-CN" altLang="en-US" sz="3200">
                <a:solidFill>
                  <a:srgbClr val="7030A0"/>
                </a:solidFill>
              </a:rPr>
              <a:t> 数据</a:t>
            </a:r>
            <a:r>
              <a:rPr kumimoji="1" lang="en-US" altLang="zh-CN" sz="3200">
                <a:solidFill>
                  <a:srgbClr val="7030A0"/>
                </a:solidFill>
              </a:rPr>
              <a:t>API</a:t>
            </a:r>
            <a:endParaRPr kumimoji="1" lang="zh-CN" altLang="en-US" sz="3200">
              <a:solidFill>
                <a:srgbClr val="7030A0"/>
              </a:solidFill>
            </a:endParaRPr>
          </a:p>
        </p:txBody>
      </p:sp>
      <p:sp>
        <p:nvSpPr>
          <p:cNvPr id="3" name="文本框 2"/>
          <p:cNvSpPr txBox="1"/>
          <p:nvPr/>
        </p:nvSpPr>
        <p:spPr>
          <a:xfrm>
            <a:off x="2123728" y="2924944"/>
            <a:ext cx="4091056" cy="461665"/>
          </a:xfrm>
          <a:prstGeom prst="rect">
            <a:avLst/>
          </a:prstGeom>
          <a:noFill/>
        </p:spPr>
        <p:txBody>
          <a:bodyPr wrap="none" rtlCol="0">
            <a:spAutoFit/>
          </a:bodyPr>
          <a:lstStyle/>
          <a:p>
            <a:pPr marL="285750" indent="-285750">
              <a:buFont typeface="Arial" charset="0"/>
              <a:buChar char="•"/>
            </a:pPr>
            <a:r>
              <a:rPr lang="en-US" altLang="zh-CN" sz="2400"/>
              <a:t>recsys.datamodel.data.</a:t>
            </a:r>
            <a:r>
              <a:rPr lang="en-US" altLang="zh-CN" sz="2400">
                <a:solidFill>
                  <a:srgbClr val="FF0000"/>
                </a:solidFill>
              </a:rPr>
              <a:t>Data</a:t>
            </a:r>
            <a:endParaRPr kumimoji="1" lang="zh-CN" altLang="en-US" sz="2400">
              <a:solidFill>
                <a:srgbClr val="FF0000"/>
              </a:solidFill>
            </a:endParaRPr>
          </a:p>
        </p:txBody>
      </p:sp>
    </p:spTree>
    <p:extLst>
      <p:ext uri="{BB962C8B-B14F-4D97-AF65-F5344CB8AC3E}">
        <p14:creationId xmlns:p14="http://schemas.microsoft.com/office/powerpoint/2010/main" val="1820411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84250" y="2197100"/>
            <a:ext cx="7175500" cy="2463800"/>
          </a:xfrm>
          <a:prstGeom prst="rect">
            <a:avLst/>
          </a:prstGeom>
        </p:spPr>
      </p:pic>
    </p:spTree>
    <p:extLst>
      <p:ext uri="{BB962C8B-B14F-4D97-AF65-F5344CB8AC3E}">
        <p14:creationId xmlns:p14="http://schemas.microsoft.com/office/powerpoint/2010/main" val="9585195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5936" y="764704"/>
            <a:ext cx="1547731" cy="523220"/>
          </a:xfrm>
          <a:prstGeom prst="rect">
            <a:avLst/>
          </a:prstGeom>
          <a:noFill/>
        </p:spPr>
        <p:txBody>
          <a:bodyPr wrap="none" rtlCol="0">
            <a:spAutoFit/>
          </a:bodyPr>
          <a:lstStyle/>
          <a:p>
            <a:r>
              <a:rPr kumimoji="1" lang="en-US" altLang="zh-CN" sz="2800">
                <a:solidFill>
                  <a:schemeClr val="accent6">
                    <a:lumMod val="75000"/>
                  </a:schemeClr>
                </a:solidFill>
              </a:rPr>
              <a:t>data</a:t>
            </a:r>
            <a:r>
              <a:rPr kumimoji="1" lang="zh-CN" altLang="en-US" sz="2800">
                <a:solidFill>
                  <a:schemeClr val="accent6">
                    <a:lumMod val="75000"/>
                  </a:schemeClr>
                </a:solidFill>
              </a:rPr>
              <a:t>分析</a:t>
            </a:r>
          </a:p>
        </p:txBody>
      </p:sp>
      <p:sp>
        <p:nvSpPr>
          <p:cNvPr id="3" name="文本框 2"/>
          <p:cNvSpPr txBox="1"/>
          <p:nvPr/>
        </p:nvSpPr>
        <p:spPr>
          <a:xfrm>
            <a:off x="1299930" y="1916832"/>
            <a:ext cx="7940828" cy="3908762"/>
          </a:xfrm>
          <a:prstGeom prst="rect">
            <a:avLst/>
          </a:prstGeom>
          <a:noFill/>
        </p:spPr>
        <p:txBody>
          <a:bodyPr wrap="none" rtlCol="0">
            <a:spAutoFit/>
          </a:bodyPr>
          <a:lstStyle/>
          <a:p>
            <a:pPr marL="285750" lvl="1" indent="-285750">
              <a:buFont typeface="Arial" charset="0"/>
              <a:buChar char="•"/>
            </a:pPr>
            <a:r>
              <a:rPr lang="en-US" altLang="zh-CN" sz="2400"/>
              <a:t>recsys.datamodel.data.Data()</a:t>
            </a:r>
            <a:r>
              <a:rPr lang="en-US" altLang="zh-CN" sz="2400" i="1"/>
              <a:t> &lt;value, row, column&gt;</a:t>
            </a:r>
            <a:endParaRPr kumimoji="1" lang="zh-CN" altLang="en-US" sz="2400"/>
          </a:p>
          <a:p>
            <a:pPr marL="742950" lvl="1" indent="-285750">
              <a:buFont typeface="Arial" charset="0"/>
              <a:buChar char="•"/>
            </a:pPr>
            <a:r>
              <a:rPr kumimoji="1" lang="zh-CN" altLang="en-US" sz="2400"/>
              <a:t>数据处理类</a:t>
            </a:r>
            <a:endParaRPr kumimoji="1" lang="en-US" altLang="zh-CN" sz="2400"/>
          </a:p>
          <a:p>
            <a:pPr marL="742950" lvl="1" indent="-285750">
              <a:buFont typeface="Arial" charset="0"/>
              <a:buChar char="•"/>
            </a:pPr>
            <a:r>
              <a:rPr kumimoji="1" lang="en-US" altLang="zh-CN" sz="2000">
                <a:solidFill>
                  <a:srgbClr val="FF0000"/>
                </a:solidFill>
              </a:rPr>
              <a:t>method:</a:t>
            </a:r>
          </a:p>
          <a:p>
            <a:pPr marL="742950" lvl="1" indent="-285750">
              <a:buFont typeface="Arial" charset="0"/>
              <a:buChar char="•"/>
            </a:pPr>
            <a:r>
              <a:rPr lang="en-US" altLang="zh-CN" sz="2000"/>
              <a:t>load(</a:t>
            </a:r>
            <a:r>
              <a:rPr lang="en-US" altLang="zh-CN" sz="2000">
                <a:solidFill>
                  <a:srgbClr val="FF0000"/>
                </a:solidFill>
              </a:rPr>
              <a:t>filename,sep=, format=)</a:t>
            </a:r>
            <a:r>
              <a:rPr lang="zh-CN" altLang="en-US" sz="2000"/>
              <a:t>：加载文件数据</a:t>
            </a:r>
            <a:endParaRPr lang="en-US" altLang="zh-CN" sz="2000"/>
          </a:p>
          <a:p>
            <a:pPr lvl="1"/>
            <a:r>
              <a:rPr lang="en-US" altLang="zh-CN" sz="2000"/>
              <a:t>1</a:t>
            </a:r>
            <a:r>
              <a:rPr lang="zh-CN" altLang="en-US" sz="2000"/>
              <a:t>、</a:t>
            </a:r>
            <a:r>
              <a:rPr lang="en-US" altLang="zh-CN" sz="2000"/>
              <a:t>filename</a:t>
            </a:r>
            <a:r>
              <a:rPr lang="zh-CN" altLang="en-US" sz="2000"/>
              <a:t>文件名，不是字典</a:t>
            </a:r>
            <a:endParaRPr lang="en-US" altLang="zh-CN" sz="2000"/>
          </a:p>
          <a:p>
            <a:pPr lvl="1"/>
            <a:r>
              <a:rPr lang="en-US" altLang="zh-CN" sz="2000"/>
              <a:t>2</a:t>
            </a:r>
            <a:r>
              <a:rPr lang="zh-CN" altLang="en-US" sz="2000"/>
              <a:t>、</a:t>
            </a:r>
            <a:r>
              <a:rPr lang="en-US" altLang="zh-CN" sz="2000"/>
              <a:t>sep</a:t>
            </a:r>
            <a:r>
              <a:rPr lang="zh-CN" altLang="en-US" sz="2000"/>
              <a:t>分割的字符，</a:t>
            </a:r>
            <a:endParaRPr lang="en-US" altLang="zh-CN" sz="2000"/>
          </a:p>
          <a:p>
            <a:pPr lvl="1"/>
            <a:r>
              <a:rPr lang="en-US" altLang="zh-CN" sz="2000"/>
              <a:t>3</a:t>
            </a:r>
            <a:r>
              <a:rPr lang="zh-CN" altLang="en-US" sz="2000"/>
              <a:t>、</a:t>
            </a:r>
            <a:r>
              <a:rPr lang="en-US" altLang="zh-CN" sz="2000"/>
              <a:t>format</a:t>
            </a:r>
            <a:r>
              <a:rPr lang="zh-CN" altLang="en-US" sz="2000"/>
              <a:t>为字典</a:t>
            </a:r>
            <a:r>
              <a:rPr lang="zh-CN" altLang="en-US" sz="2000" i="1"/>
              <a:t>，</a:t>
            </a:r>
            <a:r>
              <a:rPr lang="zh-CN" altLang="en-US" sz="2000" i="1">
                <a:solidFill>
                  <a:srgbClr val="FF0000"/>
                </a:solidFill>
              </a:rPr>
              <a:t>矩阵的</a:t>
            </a:r>
            <a:r>
              <a:rPr lang="en-US" altLang="zh-CN" sz="2000" i="1">
                <a:solidFill>
                  <a:srgbClr val="FF0000"/>
                </a:solidFill>
              </a:rPr>
              <a:t>value, row, col</a:t>
            </a:r>
            <a:r>
              <a:rPr lang="zh-CN" altLang="en-US" sz="2000" i="1"/>
              <a:t>指定为文件中的第几列，</a:t>
            </a:r>
            <a:endParaRPr lang="en-US" altLang="zh-CN" sz="2000" i="1"/>
          </a:p>
          <a:p>
            <a:pPr lvl="1"/>
            <a:r>
              <a:rPr lang="en-US" altLang="zh-CN" sz="2000" i="1"/>
              <a:t>ids</a:t>
            </a:r>
            <a:r>
              <a:rPr lang="zh-CN" altLang="en-US" sz="2000" i="1"/>
              <a:t>指定数据类型</a:t>
            </a:r>
            <a:endParaRPr lang="en-US" altLang="zh-CN" sz="2000"/>
          </a:p>
          <a:p>
            <a:pPr marL="742950" lvl="1" indent="-285750">
              <a:buFont typeface="Arial" charset="0"/>
              <a:buChar char="•"/>
            </a:pPr>
            <a:r>
              <a:rPr lang="en-US" altLang="zh-CN" sz="2000"/>
              <a:t>split_train_test(percent=80)</a:t>
            </a:r>
            <a:r>
              <a:rPr lang="zh-CN" altLang="en-US" sz="2000"/>
              <a:t>：分割数据集，返回训练测试集</a:t>
            </a:r>
            <a:endParaRPr lang="en-US" altLang="zh-CN" sz="2000"/>
          </a:p>
          <a:p>
            <a:pPr lvl="1"/>
            <a:r>
              <a:rPr lang="zh-CN" altLang="en-US" sz="2000">
                <a:solidFill>
                  <a:srgbClr val="FF0000"/>
                </a:solidFill>
              </a:rPr>
              <a:t>给</a:t>
            </a:r>
            <a:r>
              <a:rPr lang="en-US" altLang="zh-CN" sz="2000">
                <a:solidFill>
                  <a:srgbClr val="FF0000"/>
                </a:solidFill>
              </a:rPr>
              <a:t>SVD.set_train</a:t>
            </a:r>
            <a:r>
              <a:rPr lang="zh-CN" altLang="en-US" sz="2000">
                <a:solidFill>
                  <a:srgbClr val="FF0000"/>
                </a:solidFill>
              </a:rPr>
              <a:t>使用，</a:t>
            </a:r>
            <a:r>
              <a:rPr lang="en-US" altLang="zh-CN" sz="2000">
                <a:solidFill>
                  <a:srgbClr val="FF0000"/>
                </a:solidFill>
              </a:rPr>
              <a:t>train</a:t>
            </a:r>
            <a:r>
              <a:rPr lang="zh-CN" altLang="en-US" sz="2000">
                <a:solidFill>
                  <a:srgbClr val="FF0000"/>
                </a:solidFill>
              </a:rPr>
              <a:t>或者</a:t>
            </a:r>
            <a:r>
              <a:rPr lang="en-US" altLang="zh-CN" sz="2000">
                <a:solidFill>
                  <a:srgbClr val="FF0000"/>
                </a:solidFill>
              </a:rPr>
              <a:t>test</a:t>
            </a:r>
            <a:r>
              <a:rPr lang="zh-CN" altLang="en-US" sz="2000">
                <a:solidFill>
                  <a:srgbClr val="FF0000"/>
                </a:solidFill>
              </a:rPr>
              <a:t>的数据格式顺序为：</a:t>
            </a:r>
            <a:r>
              <a:rPr lang="en-US" altLang="zh-CN" sz="2000">
                <a:solidFill>
                  <a:srgbClr val="FF0000"/>
                </a:solidFill>
              </a:rPr>
              <a:t>&lt;value,row</a:t>
            </a:r>
          </a:p>
          <a:p>
            <a:pPr lvl="1"/>
            <a:r>
              <a:rPr lang="en-US" altLang="zh-CN" sz="2000">
                <a:solidFill>
                  <a:srgbClr val="FF0000"/>
                </a:solidFill>
              </a:rPr>
              <a:t>,col&gt;,</a:t>
            </a:r>
            <a:r>
              <a:rPr lang="zh-CN" altLang="en-US" sz="2000">
                <a:solidFill>
                  <a:srgbClr val="FF0000"/>
                </a:solidFill>
              </a:rPr>
              <a:t>通过</a:t>
            </a:r>
            <a:r>
              <a:rPr lang="en-US" altLang="zh-CN" sz="2000">
                <a:solidFill>
                  <a:srgbClr val="FF0000"/>
                </a:solidFill>
              </a:rPr>
              <a:t>get()</a:t>
            </a:r>
            <a:r>
              <a:rPr lang="zh-CN" altLang="en-US" sz="2000">
                <a:solidFill>
                  <a:srgbClr val="FF0000"/>
                </a:solidFill>
              </a:rPr>
              <a:t>获取，</a:t>
            </a:r>
            <a:endParaRPr lang="en-US" altLang="zh-CN" sz="2000">
              <a:solidFill>
                <a:srgbClr val="FF0000"/>
              </a:solidFill>
            </a:endParaRPr>
          </a:p>
          <a:p>
            <a:pPr marL="800100" lvl="1" indent="-342900">
              <a:buFont typeface="Arial" charset="0"/>
              <a:buChar char="•"/>
            </a:pPr>
            <a:r>
              <a:rPr lang="en-US" altLang="zh-CN" sz="2000"/>
              <a:t>add_tuple(tuple)</a:t>
            </a:r>
            <a:r>
              <a:rPr lang="zh-CN" altLang="en-US" sz="2000"/>
              <a:t>：添加元组</a:t>
            </a:r>
            <a:r>
              <a:rPr lang="en-US" altLang="zh-CN" sz="2000"/>
              <a:t>&lt;rating,row,col&gt;</a:t>
            </a:r>
          </a:p>
        </p:txBody>
      </p:sp>
    </p:spTree>
    <p:extLst>
      <p:ext uri="{BB962C8B-B14F-4D97-AF65-F5344CB8AC3E}">
        <p14:creationId xmlns:p14="http://schemas.microsoft.com/office/powerpoint/2010/main" val="458864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2642" y="836712"/>
            <a:ext cx="4600555" cy="584775"/>
          </a:xfrm>
          <a:prstGeom prst="rect">
            <a:avLst/>
          </a:prstGeom>
          <a:noFill/>
        </p:spPr>
        <p:txBody>
          <a:bodyPr wrap="none" rtlCol="0">
            <a:spAutoFit/>
          </a:bodyPr>
          <a:lstStyle/>
          <a:p>
            <a:r>
              <a:rPr kumimoji="1" lang="en-US" altLang="zh-CN" sz="3200">
                <a:solidFill>
                  <a:srgbClr val="7030A0"/>
                </a:solidFill>
              </a:rPr>
              <a:t>python-recsys-----</a:t>
            </a:r>
            <a:r>
              <a:rPr kumimoji="1" lang="zh-CN" altLang="en-US" sz="3200">
                <a:solidFill>
                  <a:srgbClr val="7030A0"/>
                </a:solidFill>
              </a:rPr>
              <a:t> 评估</a:t>
            </a:r>
            <a:r>
              <a:rPr kumimoji="1" lang="en-US" altLang="zh-CN" sz="3200">
                <a:solidFill>
                  <a:srgbClr val="7030A0"/>
                </a:solidFill>
              </a:rPr>
              <a:t>API</a:t>
            </a:r>
            <a:endParaRPr kumimoji="1" lang="zh-CN" altLang="en-US" sz="3200">
              <a:solidFill>
                <a:srgbClr val="7030A0"/>
              </a:solidFill>
            </a:endParaRPr>
          </a:p>
        </p:txBody>
      </p:sp>
      <p:sp>
        <p:nvSpPr>
          <p:cNvPr id="3" name="文本框 2"/>
          <p:cNvSpPr txBox="1"/>
          <p:nvPr/>
        </p:nvSpPr>
        <p:spPr>
          <a:xfrm>
            <a:off x="2123728" y="2924944"/>
            <a:ext cx="4938468" cy="461665"/>
          </a:xfrm>
          <a:prstGeom prst="rect">
            <a:avLst/>
          </a:prstGeom>
          <a:noFill/>
        </p:spPr>
        <p:txBody>
          <a:bodyPr wrap="none" rtlCol="0">
            <a:spAutoFit/>
          </a:bodyPr>
          <a:lstStyle/>
          <a:p>
            <a:pPr marL="285750" indent="-285750">
              <a:buFont typeface="Arial" charset="0"/>
              <a:buChar char="•"/>
            </a:pPr>
            <a:r>
              <a:rPr lang="en-US" altLang="zh-CN" sz="2400"/>
              <a:t>recsys.evaluation.prediction.</a:t>
            </a:r>
            <a:r>
              <a:rPr lang="en-US" altLang="zh-CN" sz="2400">
                <a:solidFill>
                  <a:srgbClr val="FF0000"/>
                </a:solidFill>
              </a:rPr>
              <a:t>RMSE</a:t>
            </a:r>
            <a:r>
              <a:rPr lang="en-US" altLang="zh-CN" sz="2400"/>
              <a:t> </a:t>
            </a:r>
            <a:endParaRPr kumimoji="1" lang="zh-CN" altLang="en-US" sz="2400"/>
          </a:p>
        </p:txBody>
      </p:sp>
    </p:spTree>
    <p:extLst>
      <p:ext uri="{BB962C8B-B14F-4D97-AF65-F5344CB8AC3E}">
        <p14:creationId xmlns:p14="http://schemas.microsoft.com/office/powerpoint/2010/main" val="5176733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5936" y="764704"/>
            <a:ext cx="1547731" cy="523220"/>
          </a:xfrm>
          <a:prstGeom prst="rect">
            <a:avLst/>
          </a:prstGeom>
          <a:noFill/>
        </p:spPr>
        <p:txBody>
          <a:bodyPr wrap="none" rtlCol="0">
            <a:spAutoFit/>
          </a:bodyPr>
          <a:lstStyle/>
          <a:p>
            <a:r>
              <a:rPr kumimoji="1" lang="en-US" altLang="zh-CN" sz="2800">
                <a:solidFill>
                  <a:schemeClr val="accent6">
                    <a:lumMod val="75000"/>
                  </a:schemeClr>
                </a:solidFill>
              </a:rPr>
              <a:t>data</a:t>
            </a:r>
            <a:r>
              <a:rPr kumimoji="1" lang="zh-CN" altLang="en-US" sz="2800">
                <a:solidFill>
                  <a:schemeClr val="accent6">
                    <a:lumMod val="75000"/>
                  </a:schemeClr>
                </a:solidFill>
              </a:rPr>
              <a:t>分析</a:t>
            </a:r>
          </a:p>
        </p:txBody>
      </p:sp>
      <p:sp>
        <p:nvSpPr>
          <p:cNvPr id="3" name="文本框 2"/>
          <p:cNvSpPr txBox="1"/>
          <p:nvPr/>
        </p:nvSpPr>
        <p:spPr>
          <a:xfrm>
            <a:off x="1525162" y="2132856"/>
            <a:ext cx="6489277" cy="2369880"/>
          </a:xfrm>
          <a:prstGeom prst="rect">
            <a:avLst/>
          </a:prstGeom>
          <a:noFill/>
        </p:spPr>
        <p:txBody>
          <a:bodyPr wrap="none" rtlCol="0">
            <a:spAutoFit/>
          </a:bodyPr>
          <a:lstStyle/>
          <a:p>
            <a:pPr marL="285750" indent="-285750">
              <a:buFont typeface="Arial" charset="0"/>
              <a:buChar char="•"/>
            </a:pPr>
            <a:r>
              <a:rPr lang="en-US" altLang="zh-CN" sz="2400"/>
              <a:t>recsys.evaluation.prediction.</a:t>
            </a:r>
            <a:r>
              <a:rPr lang="en-US" altLang="zh-CN" sz="2400">
                <a:solidFill>
                  <a:srgbClr val="FF0000"/>
                </a:solidFill>
              </a:rPr>
              <a:t>RMSE</a:t>
            </a:r>
            <a:r>
              <a:rPr lang="en-US" altLang="zh-CN" sz="2400"/>
              <a:t>(</a:t>
            </a:r>
            <a:r>
              <a:rPr lang="en-US" altLang="zh-CN" sz="2400" i="1"/>
              <a:t>data = None</a:t>
            </a:r>
            <a:r>
              <a:rPr lang="en-US" altLang="zh-CN" sz="2400"/>
              <a:t>)</a:t>
            </a:r>
            <a:endParaRPr kumimoji="1" lang="zh-CN" altLang="en-US" sz="2400"/>
          </a:p>
          <a:p>
            <a:pPr marL="742950" lvl="1" indent="-285750">
              <a:buFont typeface="Arial" charset="0"/>
              <a:buChar char="•"/>
            </a:pPr>
            <a:r>
              <a:rPr kumimoji="1" lang="zh-CN" altLang="en-US" sz="2400"/>
              <a:t>数据处理类</a:t>
            </a:r>
            <a:endParaRPr kumimoji="1" lang="en-US" altLang="zh-CN" sz="2400"/>
          </a:p>
          <a:p>
            <a:pPr marL="742950" lvl="1" indent="-285750">
              <a:buFont typeface="Arial" charset="0"/>
              <a:buChar char="•"/>
            </a:pPr>
            <a:r>
              <a:rPr kumimoji="1" lang="en-US" altLang="zh-CN" sz="2000"/>
              <a:t>data</a:t>
            </a:r>
            <a:r>
              <a:rPr lang="zh-CN" altLang="en-US" sz="2000"/>
              <a:t>包含真实值和预测值的元组列表</a:t>
            </a:r>
            <a:endParaRPr lang="en-US" altLang="zh-CN" sz="2000"/>
          </a:p>
          <a:p>
            <a:pPr lvl="1"/>
            <a:r>
              <a:rPr kumimoji="1" lang="zh-CN" altLang="en-US" sz="2000"/>
              <a:t>例如：</a:t>
            </a:r>
            <a:r>
              <a:rPr kumimoji="1" lang="en-US" altLang="zh-CN" sz="2000"/>
              <a:t>[(3,2.3),(1,0.9),(5,4.9),(2,0.9),(3,1.5)]</a:t>
            </a:r>
          </a:p>
          <a:p>
            <a:pPr marL="742950" lvl="1" indent="-285750">
              <a:buFont typeface="Arial" charset="0"/>
              <a:buChar char="•"/>
            </a:pPr>
            <a:r>
              <a:rPr kumimoji="1" lang="en-US" altLang="zh-CN" sz="2000">
                <a:solidFill>
                  <a:srgbClr val="FF0000"/>
                </a:solidFill>
              </a:rPr>
              <a:t>method:</a:t>
            </a:r>
          </a:p>
          <a:p>
            <a:pPr marL="742950" lvl="1" indent="-285750">
              <a:buFont typeface="Arial" charset="0"/>
              <a:buChar char="•"/>
            </a:pPr>
            <a:r>
              <a:rPr lang="en-US" altLang="zh-CN" sz="2000"/>
              <a:t>add(</a:t>
            </a:r>
            <a:r>
              <a:rPr lang="en-US" altLang="zh-CN" sz="2000" i="1"/>
              <a:t>rating</a:t>
            </a:r>
            <a:r>
              <a:rPr lang="zh-CN" altLang="en-US" sz="2000"/>
              <a:t>，</a:t>
            </a:r>
            <a:r>
              <a:rPr lang="en-US" altLang="zh-CN" sz="2000" i="1"/>
              <a:t>rating_pred</a:t>
            </a:r>
            <a:r>
              <a:rPr lang="en-US" altLang="zh-CN" sz="2000"/>
              <a:t>):</a:t>
            </a:r>
            <a:r>
              <a:rPr lang="zh-CN" altLang="en-US" sz="2000"/>
              <a:t>单独添加真实值与预测值</a:t>
            </a:r>
            <a:endParaRPr lang="en-US" altLang="zh-CN" sz="2000"/>
          </a:p>
          <a:p>
            <a:pPr marL="742950" lvl="1" indent="-285750">
              <a:buFont typeface="Arial" charset="0"/>
              <a:buChar char="•"/>
            </a:pPr>
            <a:r>
              <a:rPr lang="en-US" altLang="zh-CN" sz="2000"/>
              <a:t>compute()</a:t>
            </a:r>
            <a:r>
              <a:rPr lang="zh-CN" altLang="en-US" sz="2000"/>
              <a:t>：计算误差</a:t>
            </a:r>
            <a:r>
              <a:rPr lang="en-US" altLang="zh-CN" sz="2000"/>
              <a:t>,</a:t>
            </a:r>
            <a:r>
              <a:rPr lang="zh-CN" altLang="en-US" sz="2000"/>
              <a:t>返回误差字符串</a:t>
            </a:r>
            <a:endParaRPr lang="en-US" altLang="zh-CN" sz="2000"/>
          </a:p>
        </p:txBody>
      </p:sp>
    </p:spTree>
    <p:extLst>
      <p:ext uri="{BB962C8B-B14F-4D97-AF65-F5344CB8AC3E}">
        <p14:creationId xmlns:p14="http://schemas.microsoft.com/office/powerpoint/2010/main" val="10801260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5816" y="764704"/>
            <a:ext cx="3057247" cy="523220"/>
          </a:xfrm>
          <a:prstGeom prst="rect">
            <a:avLst/>
          </a:prstGeom>
          <a:noFill/>
        </p:spPr>
        <p:txBody>
          <a:bodyPr wrap="none" rtlCol="0">
            <a:spAutoFit/>
          </a:bodyPr>
          <a:lstStyle/>
          <a:p>
            <a:r>
              <a:rPr kumimoji="1" lang="zh-CN" altLang="en-US" sz="2800">
                <a:solidFill>
                  <a:schemeClr val="accent6">
                    <a:lumMod val="75000"/>
                  </a:schemeClr>
                </a:solidFill>
              </a:rPr>
              <a:t>开启运行输出信息</a:t>
            </a:r>
          </a:p>
        </p:txBody>
      </p:sp>
      <p:sp>
        <p:nvSpPr>
          <p:cNvPr id="3" name="文本框 2"/>
          <p:cNvSpPr txBox="1"/>
          <p:nvPr/>
        </p:nvSpPr>
        <p:spPr>
          <a:xfrm>
            <a:off x="2339752" y="2636912"/>
            <a:ext cx="4971939" cy="954107"/>
          </a:xfrm>
          <a:prstGeom prst="rect">
            <a:avLst/>
          </a:prstGeom>
          <a:noFill/>
        </p:spPr>
        <p:txBody>
          <a:bodyPr wrap="none" rtlCol="0">
            <a:spAutoFit/>
          </a:bodyPr>
          <a:lstStyle/>
          <a:p>
            <a:r>
              <a:rPr lang="en-US" altLang="zh-CN" sz="2800">
                <a:solidFill>
                  <a:srgbClr val="0070C0"/>
                </a:solidFill>
              </a:rPr>
              <a:t>import recsys.algorithm</a:t>
            </a:r>
            <a:br>
              <a:rPr lang="en-US" altLang="zh-CN" sz="2800">
                <a:solidFill>
                  <a:srgbClr val="0070C0"/>
                </a:solidFill>
              </a:rPr>
            </a:br>
            <a:r>
              <a:rPr lang="en-US" altLang="zh-CN" sz="2800">
                <a:solidFill>
                  <a:srgbClr val="0070C0"/>
                </a:solidFill>
              </a:rPr>
              <a:t>recsys.algorithm.VERBOSE = True</a:t>
            </a:r>
            <a:endParaRPr kumimoji="1" lang="zh-CN" altLang="en-US" sz="2800">
              <a:solidFill>
                <a:srgbClr val="0070C0"/>
              </a:solidFill>
            </a:endParaRPr>
          </a:p>
        </p:txBody>
      </p:sp>
    </p:spTree>
    <p:extLst>
      <p:ext uri="{BB962C8B-B14F-4D97-AF65-F5344CB8AC3E}">
        <p14:creationId xmlns:p14="http://schemas.microsoft.com/office/powerpoint/2010/main" val="9986492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67944" y="2852936"/>
            <a:ext cx="1005403" cy="584775"/>
          </a:xfrm>
          <a:prstGeom prst="rect">
            <a:avLst/>
          </a:prstGeom>
          <a:noFill/>
        </p:spPr>
        <p:txBody>
          <a:bodyPr wrap="none" rtlCol="0">
            <a:spAutoFit/>
          </a:bodyPr>
          <a:lstStyle/>
          <a:p>
            <a:r>
              <a:rPr kumimoji="1" lang="zh-CN" altLang="en-US" sz="3200">
                <a:solidFill>
                  <a:srgbClr val="FF0000"/>
                </a:solidFill>
              </a:rPr>
              <a:t>总结</a:t>
            </a:r>
          </a:p>
        </p:txBody>
      </p:sp>
    </p:spTree>
    <p:extLst>
      <p:ext uri="{BB962C8B-B14F-4D97-AF65-F5344CB8AC3E}">
        <p14:creationId xmlns:p14="http://schemas.microsoft.com/office/powerpoint/2010/main" val="17125207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3073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67944" y="836712"/>
            <a:ext cx="1164101" cy="523220"/>
          </a:xfrm>
          <a:prstGeom prst="rect">
            <a:avLst/>
          </a:prstGeom>
        </p:spPr>
        <p:txBody>
          <a:bodyPr wrap="none">
            <a:spAutoFit/>
          </a:bodyPr>
          <a:lstStyle/>
          <a:p>
            <a:r>
              <a:rPr lang="en-US" altLang="zh-CN" sz="2800">
                <a:solidFill>
                  <a:srgbClr val="7030A0"/>
                </a:solidFill>
                <a:latin typeface="Helvetica Neue" charset="0"/>
              </a:rPr>
              <a:t>hooks</a:t>
            </a:r>
          </a:p>
        </p:txBody>
      </p:sp>
      <p:sp>
        <p:nvSpPr>
          <p:cNvPr id="3" name="文本框 2"/>
          <p:cNvSpPr txBox="1"/>
          <p:nvPr/>
        </p:nvSpPr>
        <p:spPr>
          <a:xfrm>
            <a:off x="761562" y="1399114"/>
            <a:ext cx="7776864" cy="5078313"/>
          </a:xfrm>
          <a:prstGeom prst="rect">
            <a:avLst/>
          </a:prstGeom>
          <a:noFill/>
        </p:spPr>
        <p:txBody>
          <a:bodyPr wrap="square" rtlCol="0">
            <a:spAutoFit/>
          </a:bodyPr>
          <a:lstStyle/>
          <a:p>
            <a:pPr marL="285750" indent="-285750">
              <a:buFont typeface="Arial" charset="0"/>
              <a:buChar char="•"/>
            </a:pPr>
            <a:r>
              <a:rPr lang="en-US" altLang="zh-CN" sz="2400">
                <a:solidFill>
                  <a:srgbClr val="FF0000"/>
                </a:solidFill>
              </a:rPr>
              <a:t>tf.train.SessionRunHook</a:t>
            </a:r>
            <a:endParaRPr lang="en-US" altLang="zh-CN" sz="2400"/>
          </a:p>
          <a:p>
            <a:pPr marL="742950" lvl="1" indent="-285750">
              <a:buFont typeface="Arial" charset="0"/>
              <a:buChar char="•"/>
            </a:pPr>
            <a:r>
              <a:rPr lang="en-US" altLang="zh-CN" sz="2400"/>
              <a:t>Hook to extend calls to MonitoredSession.run()</a:t>
            </a:r>
          </a:p>
          <a:p>
            <a:pPr marL="742950" lvl="1" indent="-285750">
              <a:buFont typeface="Arial" charset="0"/>
              <a:buChar char="•"/>
            </a:pPr>
            <a:r>
              <a:rPr lang="en-US" altLang="zh-CN">
                <a:solidFill>
                  <a:srgbClr val="FF0000"/>
                </a:solidFill>
              </a:rPr>
              <a:t>1</a:t>
            </a:r>
            <a:r>
              <a:rPr lang="zh-CN" altLang="en-US">
                <a:solidFill>
                  <a:srgbClr val="FF0000"/>
                </a:solidFill>
              </a:rPr>
              <a:t>、</a:t>
            </a:r>
            <a:r>
              <a:rPr lang="en-US" altLang="zh-CN">
                <a:solidFill>
                  <a:srgbClr val="FF0000"/>
                </a:solidFill>
              </a:rPr>
              <a:t>begin</a:t>
            </a:r>
            <a:r>
              <a:rPr lang="en-US" altLang="zh-CN">
                <a:solidFill>
                  <a:srgbClr val="FF0000"/>
                </a:solidFill>
                <a:sym typeface="Wingdings"/>
              </a:rPr>
              <a:t>():</a:t>
            </a:r>
          </a:p>
          <a:p>
            <a:pPr marL="742950" lvl="1" indent="-285750">
              <a:buFont typeface="Arial" charset="0"/>
              <a:buChar char="•"/>
            </a:pPr>
            <a:r>
              <a:rPr lang="zh-CN" altLang="en-US">
                <a:solidFill>
                  <a:srgbClr val="FF0000"/>
                </a:solidFill>
              </a:rPr>
              <a:t>在会话之前，做初始化工作</a:t>
            </a:r>
            <a:endParaRPr lang="en-US" altLang="zh-CN">
              <a:solidFill>
                <a:srgbClr val="FF0000"/>
              </a:solidFill>
            </a:endParaRPr>
          </a:p>
          <a:p>
            <a:pPr marL="742950" lvl="1" indent="-285750">
              <a:buFont typeface="Arial" charset="0"/>
              <a:buChar char="•"/>
            </a:pPr>
            <a:r>
              <a:rPr lang="en-US" altLang="zh-CN">
                <a:solidFill>
                  <a:srgbClr val="FF0000"/>
                </a:solidFill>
              </a:rPr>
              <a:t>2</a:t>
            </a:r>
            <a:r>
              <a:rPr lang="zh-CN" altLang="en-US">
                <a:solidFill>
                  <a:srgbClr val="FF0000"/>
                </a:solidFill>
              </a:rPr>
              <a:t>、</a:t>
            </a:r>
            <a:r>
              <a:rPr lang="en-US" altLang="zh-CN">
                <a:solidFill>
                  <a:srgbClr val="FF0000"/>
                </a:solidFill>
              </a:rPr>
              <a:t>before_run(run_context)</a:t>
            </a:r>
            <a:r>
              <a:rPr lang="en-US" altLang="zh-CN"/>
              <a:t/>
            </a:r>
            <a:br>
              <a:rPr lang="en-US" altLang="zh-CN"/>
            </a:br>
            <a:r>
              <a:rPr lang="zh-CN" altLang="en-US">
                <a:solidFill>
                  <a:srgbClr val="FF0000"/>
                </a:solidFill>
              </a:rPr>
              <a:t>在每次调用</a:t>
            </a:r>
            <a:r>
              <a:rPr lang="en-US" altLang="zh-CN">
                <a:solidFill>
                  <a:srgbClr val="FF0000"/>
                </a:solidFill>
              </a:rPr>
              <a:t>run()</a:t>
            </a:r>
            <a:r>
              <a:rPr lang="zh-CN" altLang="en-US">
                <a:solidFill>
                  <a:srgbClr val="FF0000"/>
                </a:solidFill>
              </a:rPr>
              <a:t>之前调用，以添加</a:t>
            </a:r>
            <a:r>
              <a:rPr lang="en-US" altLang="zh-CN">
                <a:solidFill>
                  <a:srgbClr val="FF0000"/>
                </a:solidFill>
              </a:rPr>
              <a:t>run()</a:t>
            </a:r>
            <a:r>
              <a:rPr lang="zh-CN" altLang="en-US">
                <a:solidFill>
                  <a:srgbClr val="FF0000"/>
                </a:solidFill>
              </a:rPr>
              <a:t>中的参数。</a:t>
            </a:r>
            <a:endParaRPr lang="en-US" altLang="zh-CN">
              <a:solidFill>
                <a:srgbClr val="FF0000"/>
              </a:solidFill>
            </a:endParaRPr>
          </a:p>
          <a:p>
            <a:pPr lvl="1"/>
            <a:r>
              <a:rPr lang="en-US" altLang="zh-CN"/>
              <a:t>ARGS</a:t>
            </a:r>
            <a:r>
              <a:rPr lang="zh-CN" altLang="en-US"/>
              <a:t>：</a:t>
            </a:r>
            <a:endParaRPr lang="en-US" altLang="zh-CN"/>
          </a:p>
          <a:p>
            <a:pPr lvl="1"/>
            <a:r>
              <a:rPr lang="en-US" altLang="zh-CN"/>
              <a:t>run_context</a:t>
            </a:r>
            <a:r>
              <a:rPr lang="zh-CN" altLang="en-US"/>
              <a:t>：一个</a:t>
            </a:r>
            <a:r>
              <a:rPr lang="en-US" altLang="zh-CN"/>
              <a:t>SessionRunContext</a:t>
            </a:r>
            <a:r>
              <a:rPr lang="zh-CN" altLang="en-US"/>
              <a:t>对象，包含会话运行信息</a:t>
            </a:r>
            <a:endParaRPr lang="en-US" altLang="zh-CN"/>
          </a:p>
          <a:p>
            <a:pPr lvl="1"/>
            <a:r>
              <a:rPr lang="en-US" altLang="zh-CN">
                <a:solidFill>
                  <a:srgbClr val="FF0000"/>
                </a:solidFill>
              </a:rPr>
              <a:t>return</a:t>
            </a:r>
            <a:r>
              <a:rPr lang="zh-CN" altLang="en-US">
                <a:solidFill>
                  <a:srgbClr val="FF0000"/>
                </a:solidFill>
              </a:rPr>
              <a:t>：一个</a:t>
            </a:r>
            <a:r>
              <a:rPr lang="en-US" altLang="zh-CN">
                <a:solidFill>
                  <a:srgbClr val="FF0000"/>
                </a:solidFill>
                <a:effectLst/>
              </a:rPr>
              <a:t>SessionRunArgs</a:t>
            </a:r>
            <a:r>
              <a:rPr lang="zh-CN" altLang="en-US">
                <a:solidFill>
                  <a:srgbClr val="FF0000"/>
                </a:solidFill>
                <a:effectLst/>
              </a:rPr>
              <a:t>对象，例如：</a:t>
            </a:r>
            <a:r>
              <a:rPr lang="en-US" altLang="zh-CN">
                <a:solidFill>
                  <a:srgbClr val="FF0000"/>
                </a:solidFill>
              </a:rPr>
              <a:t>tf.train.SessionRunArgs(</a:t>
            </a:r>
            <a:r>
              <a:rPr lang="en-US" altLang="zh-CN">
                <a:solidFill>
                  <a:srgbClr val="FF0000"/>
                </a:solidFill>
                <a:effectLst/>
              </a:rPr>
              <a:t>loss</a:t>
            </a:r>
            <a:r>
              <a:rPr lang="en-US" altLang="zh-CN">
                <a:solidFill>
                  <a:srgbClr val="FF0000"/>
                </a:solidFill>
              </a:rPr>
              <a:t>)</a:t>
            </a:r>
            <a:endParaRPr lang="en-US" altLang="zh-CN">
              <a:effectLst/>
            </a:endParaRPr>
          </a:p>
          <a:p>
            <a:pPr marL="800100" lvl="1" indent="-342900">
              <a:buFont typeface="Arial" charset="0"/>
              <a:buChar char="•"/>
            </a:pPr>
            <a:r>
              <a:rPr lang="en-US" altLang="zh-CN">
                <a:solidFill>
                  <a:srgbClr val="FF0000"/>
                </a:solidFill>
                <a:effectLst/>
              </a:rPr>
              <a:t>3</a:t>
            </a:r>
            <a:r>
              <a:rPr lang="zh-CN" altLang="en-US">
                <a:solidFill>
                  <a:srgbClr val="FF0000"/>
                </a:solidFill>
                <a:effectLst/>
              </a:rPr>
              <a:t>、</a:t>
            </a:r>
            <a:r>
              <a:rPr lang="en-US" altLang="zh-CN">
                <a:solidFill>
                  <a:srgbClr val="FF0000"/>
                </a:solidFill>
                <a:effectLst/>
              </a:rPr>
              <a:t>after_run(run_context,run_values)</a:t>
            </a:r>
            <a:r>
              <a:rPr lang="en-US" altLang="zh-CN">
                <a:effectLst/>
              </a:rPr>
              <a:t/>
            </a:r>
            <a:br>
              <a:rPr lang="en-US" altLang="zh-CN">
                <a:effectLst/>
              </a:rPr>
            </a:br>
            <a:r>
              <a:rPr lang="zh-CN" altLang="en-US">
                <a:solidFill>
                  <a:srgbClr val="FF0000"/>
                </a:solidFill>
              </a:rPr>
              <a:t>在每次调用</a:t>
            </a:r>
            <a:r>
              <a:rPr lang="en-US" altLang="zh-CN">
                <a:solidFill>
                  <a:srgbClr val="FF0000"/>
                </a:solidFill>
              </a:rPr>
              <a:t>run()</a:t>
            </a:r>
            <a:r>
              <a:rPr lang="zh-CN" altLang="en-US">
                <a:solidFill>
                  <a:srgbClr val="FF0000"/>
                </a:solidFill>
              </a:rPr>
              <a:t>后调用，一般用于运行之后的结果处理</a:t>
            </a:r>
            <a:endParaRPr lang="en-US" altLang="zh-CN">
              <a:solidFill>
                <a:srgbClr val="FF0000"/>
              </a:solidFill>
            </a:endParaRPr>
          </a:p>
          <a:p>
            <a:pPr lvl="1"/>
            <a:r>
              <a:rPr lang="zh-CN" altLang="en-US"/>
              <a:t>该</a:t>
            </a:r>
            <a:r>
              <a:rPr lang="en-US" altLang="zh-CN"/>
              <a:t>run_values</a:t>
            </a:r>
            <a:r>
              <a:rPr lang="zh-CN" altLang="en-US"/>
              <a:t>参数包含所请求的操作</a:t>
            </a:r>
            <a:r>
              <a:rPr lang="en-US" altLang="zh-CN"/>
              <a:t>/</a:t>
            </a:r>
            <a:r>
              <a:rPr lang="zh-CN" altLang="en-US"/>
              <a:t>张量的结果 </a:t>
            </a:r>
            <a:r>
              <a:rPr lang="en-US" altLang="zh-CN"/>
              <a:t>before_run()</a:t>
            </a:r>
            <a:r>
              <a:rPr lang="zh-CN" altLang="en-US"/>
              <a:t>。</a:t>
            </a:r>
            <a:endParaRPr lang="en-US" altLang="zh-CN"/>
          </a:p>
          <a:p>
            <a:pPr lvl="1"/>
            <a:r>
              <a:rPr lang="zh-CN" altLang="en-US"/>
              <a:t>该</a:t>
            </a:r>
            <a:r>
              <a:rPr lang="en-US" altLang="zh-CN"/>
              <a:t>run_context</a:t>
            </a:r>
            <a:r>
              <a:rPr lang="zh-CN" altLang="en-US"/>
              <a:t>参数是相同的一个发送到</a:t>
            </a:r>
            <a:r>
              <a:rPr lang="en-US" altLang="zh-CN"/>
              <a:t>before_run</a:t>
            </a:r>
            <a:r>
              <a:rPr lang="zh-CN" altLang="en-US"/>
              <a:t>呼叫。</a:t>
            </a:r>
            <a:endParaRPr lang="en-US" altLang="zh-CN"/>
          </a:p>
          <a:p>
            <a:pPr lvl="1"/>
            <a:r>
              <a:rPr lang="zh-CN" altLang="en-US"/>
              <a:t> </a:t>
            </a:r>
            <a:r>
              <a:rPr lang="en-US" altLang="zh-CN"/>
              <a:t>ARGS</a:t>
            </a:r>
            <a:r>
              <a:rPr lang="zh-CN" altLang="en-US"/>
              <a:t>：</a:t>
            </a:r>
            <a:endParaRPr lang="en-US" altLang="zh-CN"/>
          </a:p>
          <a:p>
            <a:pPr lvl="1"/>
            <a:r>
              <a:rPr lang="en-US" altLang="zh-CN"/>
              <a:t>run_context</a:t>
            </a:r>
            <a:r>
              <a:rPr lang="zh-CN" altLang="en-US"/>
              <a:t>：一个</a:t>
            </a:r>
            <a:r>
              <a:rPr lang="en-US" altLang="zh-CN"/>
              <a:t>SessionRunContext</a:t>
            </a:r>
            <a:r>
              <a:rPr lang="zh-CN" altLang="en-US"/>
              <a:t>对象</a:t>
            </a:r>
            <a:endParaRPr lang="en-US" altLang="zh-CN"/>
          </a:p>
          <a:p>
            <a:pPr lvl="1"/>
            <a:r>
              <a:rPr lang="en-US" altLang="zh-CN"/>
              <a:t>run_values</a:t>
            </a:r>
            <a:r>
              <a:rPr lang="zh-CN" altLang="en-US"/>
              <a:t>一个</a:t>
            </a:r>
            <a:r>
              <a:rPr lang="en-US" altLang="zh-CN"/>
              <a:t>SessionRunValues</a:t>
            </a:r>
            <a:r>
              <a:rPr lang="zh-CN" altLang="en-US"/>
              <a:t>对象</a:t>
            </a:r>
            <a:r>
              <a:rPr lang="en-US" altLang="zh-CN"/>
              <a:t>,</a:t>
            </a:r>
            <a:r>
              <a:rPr lang="zh-CN" altLang="en-US"/>
              <a:t> </a:t>
            </a:r>
            <a:r>
              <a:rPr lang="en-US" altLang="zh-CN"/>
              <a:t>run_values.results</a:t>
            </a:r>
            <a:endParaRPr lang="zh-CN" altLang="en-US"/>
          </a:p>
          <a:p>
            <a:pPr marL="285750" indent="-285750">
              <a:buFont typeface="Arial" charset="0"/>
              <a:buChar char="•"/>
            </a:pPr>
            <a:endParaRPr kumimoji="1" lang="en-US" altLang="zh-CN" sz="2400"/>
          </a:p>
        </p:txBody>
      </p:sp>
      <p:sp>
        <p:nvSpPr>
          <p:cNvPr id="4" name="文本框 3"/>
          <p:cNvSpPr txBox="1"/>
          <p:nvPr/>
        </p:nvSpPr>
        <p:spPr>
          <a:xfrm>
            <a:off x="1259632" y="6138817"/>
            <a:ext cx="4974439" cy="369332"/>
          </a:xfrm>
          <a:prstGeom prst="rect">
            <a:avLst/>
          </a:prstGeom>
          <a:noFill/>
        </p:spPr>
        <p:txBody>
          <a:bodyPr wrap="none" rtlCol="0">
            <a:spAutoFit/>
          </a:bodyPr>
          <a:lstStyle/>
          <a:p>
            <a:r>
              <a:rPr kumimoji="1" lang="zh-CN" altLang="en-US">
                <a:solidFill>
                  <a:srgbClr val="0070C0"/>
                </a:solidFill>
              </a:rPr>
              <a:t>注：再添加钩子类的时候，继承</a:t>
            </a:r>
            <a:r>
              <a:rPr kumimoji="1" lang="en-US" altLang="zh-CN">
                <a:solidFill>
                  <a:srgbClr val="0070C0"/>
                </a:solidFill>
              </a:rPr>
              <a:t>SessionRunHook</a:t>
            </a:r>
            <a:endParaRPr kumimoji="1" lang="zh-CN" altLang="en-US">
              <a:solidFill>
                <a:srgbClr val="0070C0"/>
              </a:solidFill>
            </a:endParaRPr>
          </a:p>
        </p:txBody>
      </p:sp>
    </p:spTree>
    <p:extLst>
      <p:ext uri="{BB962C8B-B14F-4D97-AF65-F5344CB8AC3E}">
        <p14:creationId xmlns:p14="http://schemas.microsoft.com/office/powerpoint/2010/main" val="50768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79912" y="918012"/>
            <a:ext cx="1620957" cy="523220"/>
          </a:xfrm>
          <a:prstGeom prst="rect">
            <a:avLst/>
          </a:prstGeom>
          <a:noFill/>
        </p:spPr>
        <p:txBody>
          <a:bodyPr wrap="none" rtlCol="0">
            <a:spAutoFit/>
          </a:bodyPr>
          <a:lstStyle/>
          <a:p>
            <a:r>
              <a:rPr kumimoji="1" lang="zh-CN" altLang="en-US" sz="2800">
                <a:solidFill>
                  <a:srgbClr val="0070C0"/>
                </a:solidFill>
              </a:rPr>
              <a:t>常用钩子</a:t>
            </a:r>
          </a:p>
        </p:txBody>
      </p:sp>
      <p:sp>
        <p:nvSpPr>
          <p:cNvPr id="3" name="文本框 2"/>
          <p:cNvSpPr txBox="1"/>
          <p:nvPr/>
        </p:nvSpPr>
        <p:spPr>
          <a:xfrm>
            <a:off x="1403648" y="2132856"/>
            <a:ext cx="6169766" cy="2308324"/>
          </a:xfrm>
          <a:prstGeom prst="rect">
            <a:avLst/>
          </a:prstGeom>
          <a:noFill/>
        </p:spPr>
        <p:txBody>
          <a:bodyPr wrap="none" rtlCol="0">
            <a:spAutoFit/>
          </a:bodyPr>
          <a:lstStyle/>
          <a:p>
            <a:pPr marL="285750" indent="-285750">
              <a:buFont typeface="Arial" charset="0"/>
              <a:buChar char="•"/>
            </a:pPr>
            <a:r>
              <a:rPr lang="en-US" altLang="zh-CN"/>
              <a:t>tf.train.StopAtStepHook(last_step=5000)</a:t>
            </a:r>
          </a:p>
          <a:p>
            <a:endParaRPr lang="en-US" altLang="zh-CN"/>
          </a:p>
          <a:p>
            <a:r>
              <a:rPr lang="zh-CN" altLang="en-US"/>
              <a:t>指定执行的训练轮数也就是</a:t>
            </a:r>
            <a:r>
              <a:rPr lang="en-US" altLang="zh-CN"/>
              <a:t>max_step</a:t>
            </a:r>
            <a:r>
              <a:rPr lang="zh-CN" altLang="en-US"/>
              <a:t>，超过了就会抛出异常</a:t>
            </a:r>
            <a:br>
              <a:rPr lang="zh-CN" altLang="en-US"/>
            </a:br>
            <a:endParaRPr lang="en-US" altLang="zh-CN"/>
          </a:p>
          <a:p>
            <a:endParaRPr lang="en-US" altLang="zh-CN"/>
          </a:p>
          <a:p>
            <a:pPr marL="285750" indent="-285750">
              <a:buFont typeface="Arial" charset="0"/>
              <a:buChar char="•"/>
            </a:pPr>
            <a:r>
              <a:rPr lang="en-US" altLang="zh-CN"/>
              <a:t>tf.train.NanTensorHook(loss)</a:t>
            </a:r>
          </a:p>
          <a:p>
            <a:endParaRPr kumimoji="1" lang="en-US" altLang="zh-CN"/>
          </a:p>
          <a:p>
            <a:r>
              <a:rPr kumimoji="1" lang="zh-CN" altLang="en-US"/>
              <a:t>判断指定</a:t>
            </a:r>
            <a:r>
              <a:rPr kumimoji="1" lang="en-US" altLang="zh-CN"/>
              <a:t>Tensor</a:t>
            </a:r>
            <a:r>
              <a:rPr kumimoji="1" lang="zh-CN" altLang="en-US"/>
              <a:t>是否为</a:t>
            </a:r>
            <a:r>
              <a:rPr kumimoji="1" lang="en-US" altLang="zh-CN"/>
              <a:t>NaN</a:t>
            </a:r>
            <a:r>
              <a:rPr kumimoji="1" lang="zh-CN" altLang="en-US"/>
              <a:t>，为</a:t>
            </a:r>
            <a:r>
              <a:rPr kumimoji="1" lang="en-US" altLang="zh-CN"/>
              <a:t>NaN</a:t>
            </a:r>
            <a:r>
              <a:rPr kumimoji="1" lang="zh-CN" altLang="en-US"/>
              <a:t>则结束</a:t>
            </a:r>
          </a:p>
        </p:txBody>
      </p:sp>
      <p:sp>
        <p:nvSpPr>
          <p:cNvPr id="4" name="矩形 3"/>
          <p:cNvSpPr/>
          <p:nvPr/>
        </p:nvSpPr>
        <p:spPr>
          <a:xfrm>
            <a:off x="1184394" y="5229200"/>
            <a:ext cx="8432950" cy="646331"/>
          </a:xfrm>
          <a:prstGeom prst="rect">
            <a:avLst/>
          </a:prstGeom>
        </p:spPr>
        <p:txBody>
          <a:bodyPr wrap="square">
            <a:spAutoFit/>
          </a:bodyPr>
          <a:lstStyle/>
          <a:p>
            <a:r>
              <a:rPr lang="zh-CN" altLang="en-US">
                <a:solidFill>
                  <a:srgbClr val="FF0000"/>
                </a:solidFill>
              </a:rPr>
              <a:t>注：在使用钩子的时候需要定义一个全局步数：</a:t>
            </a:r>
            <a:r>
              <a:rPr lang="en-US" altLang="zh-CN">
                <a:solidFill>
                  <a:srgbClr val="FF0000"/>
                </a:solidFill>
              </a:rPr>
              <a:t>global_step = tf.contrib.framework.get_or_create_global_step()</a:t>
            </a:r>
            <a:endParaRPr lang="zh-CN" altLang="en-US">
              <a:solidFill>
                <a:srgbClr val="FF0000"/>
              </a:solidFill>
            </a:endParaRPr>
          </a:p>
        </p:txBody>
      </p:sp>
    </p:spTree>
    <p:extLst>
      <p:ext uri="{BB962C8B-B14F-4D97-AF65-F5344CB8AC3E}">
        <p14:creationId xmlns:p14="http://schemas.microsoft.com/office/powerpoint/2010/main" val="7209532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3508</TotalTime>
  <Words>1887</Words>
  <Application>Microsoft Macintosh PowerPoint</Application>
  <PresentationFormat>全屏显示(4:3)</PresentationFormat>
  <Paragraphs>439</Paragraphs>
  <Slides>76</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76</vt:i4>
      </vt:variant>
    </vt:vector>
  </HeadingPairs>
  <TitlesOfParts>
    <vt:vector size="87" baseType="lpstr">
      <vt:lpstr>Calibri</vt:lpstr>
      <vt:lpstr>Cambria Math</vt:lpstr>
      <vt:lpstr>DengXian</vt:lpstr>
      <vt:lpstr>Helvetica Neue</vt:lpstr>
      <vt:lpstr>Mangal</vt:lpstr>
      <vt:lpstr>PingFang SC</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胡星辉</cp:lastModifiedBy>
  <cp:revision>120</cp:revision>
  <dcterms:created xsi:type="dcterms:W3CDTF">2015-06-29T07:19:00Z</dcterms:created>
  <dcterms:modified xsi:type="dcterms:W3CDTF">2017-11-02T09:09:15Z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